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6" r:id="rId2"/>
    <p:sldId id="257" r:id="rId3"/>
    <p:sldId id="258" r:id="rId4"/>
    <p:sldId id="264" r:id="rId5"/>
    <p:sldId id="265" r:id="rId6"/>
    <p:sldId id="268" r:id="rId7"/>
    <p:sldId id="271" r:id="rId8"/>
    <p:sldId id="270" r:id="rId9"/>
    <p:sldId id="272" r:id="rId10"/>
    <p:sldId id="278" r:id="rId11"/>
    <p:sldId id="273" r:id="rId12"/>
    <p:sldId id="274" r:id="rId13"/>
    <p:sldId id="279" r:id="rId14"/>
    <p:sldId id="275" r:id="rId15"/>
    <p:sldId id="280" r:id="rId16"/>
    <p:sldId id="281" r:id="rId17"/>
    <p:sldId id="282" r:id="rId18"/>
    <p:sldId id="287" r:id="rId19"/>
    <p:sldId id="288" r:id="rId20"/>
    <p:sldId id="276" r:id="rId21"/>
    <p:sldId id="284" r:id="rId22"/>
    <p:sldId id="285" r:id="rId23"/>
    <p:sldId id="286" r:id="rId24"/>
    <p:sldId id="26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80272F-26E3-4A8F-AFEE-03BBB2006058}"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678B2ED1-A6F6-4873-A1A2-DE986361CDD0}">
      <dgm:prSet phldrT="[Text]" phldr="0"/>
      <dgm:spPr/>
      <dgm:t>
        <a:bodyPr/>
        <a:lstStyle/>
        <a:p>
          <a:pPr rtl="0"/>
          <a:r>
            <a:rPr lang="en-US">
              <a:latin typeface="Georgia Pro Semibold"/>
            </a:rPr>
            <a:t>This dataset is taken from </a:t>
          </a:r>
          <a:r>
            <a:rPr lang="en-US" err="1">
              <a:latin typeface="Georgia Pro Semibold"/>
            </a:rPr>
            <a:t>kaggle</a:t>
          </a:r>
          <a:r>
            <a:rPr lang="en-US">
              <a:latin typeface="Georgia Pro Semibold"/>
            </a:rPr>
            <a:t>.</a:t>
          </a:r>
        </a:p>
      </dgm:t>
    </dgm:pt>
    <dgm:pt modelId="{6138E42D-65CA-45D4-A0D7-19BD295870DC}" type="parTrans" cxnId="{2F78142A-8D3E-4BFD-A6C2-7BDD477749C7}">
      <dgm:prSet/>
      <dgm:spPr/>
      <dgm:t>
        <a:bodyPr/>
        <a:lstStyle/>
        <a:p>
          <a:endParaRPr lang="en-US"/>
        </a:p>
      </dgm:t>
    </dgm:pt>
    <dgm:pt modelId="{52EFAD05-C93B-47D6-A0FD-A208B117F747}" type="sibTrans" cxnId="{2F78142A-8D3E-4BFD-A6C2-7BDD477749C7}">
      <dgm:prSet/>
      <dgm:spPr/>
      <dgm:t>
        <a:bodyPr/>
        <a:lstStyle/>
        <a:p>
          <a:endParaRPr lang="en-US"/>
        </a:p>
      </dgm:t>
    </dgm:pt>
    <dgm:pt modelId="{467BA49B-53BC-4270-A973-03172C37A5D3}">
      <dgm:prSet phldrT="[Text]" phldr="0"/>
      <dgm:spPr/>
      <dgm:t>
        <a:bodyPr/>
        <a:lstStyle/>
        <a:p>
          <a:pPr rtl="0"/>
          <a:r>
            <a:rPr lang="en-US">
              <a:latin typeface="Arial"/>
              <a:cs typeface="Arial"/>
            </a:rPr>
            <a:t>This represents the stock market.</a:t>
          </a:r>
        </a:p>
      </dgm:t>
    </dgm:pt>
    <dgm:pt modelId="{459286EE-6040-43BD-BCDE-288770AF9EB8}" type="parTrans" cxnId="{66780345-C4CA-489A-A16B-A0FAC6337A9E}">
      <dgm:prSet/>
      <dgm:spPr/>
      <dgm:t>
        <a:bodyPr/>
        <a:lstStyle/>
        <a:p>
          <a:endParaRPr lang="en-US"/>
        </a:p>
      </dgm:t>
    </dgm:pt>
    <dgm:pt modelId="{BDA15E3C-81AB-49EB-A599-434F7750DFB2}" type="sibTrans" cxnId="{66780345-C4CA-489A-A16B-A0FAC6337A9E}">
      <dgm:prSet/>
      <dgm:spPr/>
      <dgm:t>
        <a:bodyPr/>
        <a:lstStyle/>
        <a:p>
          <a:endParaRPr lang="en-US"/>
        </a:p>
      </dgm:t>
    </dgm:pt>
    <dgm:pt modelId="{BFAD0114-49E8-492E-8400-BC1EDBA66BAD}">
      <dgm:prSet phldrT="[Text]" phldr="1"/>
      <dgm:spPr/>
      <dgm:t>
        <a:bodyPr/>
        <a:lstStyle/>
        <a:p>
          <a:endParaRPr lang="en-US"/>
        </a:p>
      </dgm:t>
    </dgm:pt>
    <dgm:pt modelId="{CACEF15A-B0FF-4F14-8626-8B012CD5BCC4}" type="parTrans" cxnId="{00BDA2FB-1FF8-428B-A7DB-042341530FBE}">
      <dgm:prSet/>
      <dgm:spPr/>
      <dgm:t>
        <a:bodyPr/>
        <a:lstStyle/>
        <a:p>
          <a:endParaRPr lang="en-US"/>
        </a:p>
      </dgm:t>
    </dgm:pt>
    <dgm:pt modelId="{F27B2CB2-296A-4E38-BF60-09B7608EDAB1}" type="sibTrans" cxnId="{00BDA2FB-1FF8-428B-A7DB-042341530FBE}">
      <dgm:prSet/>
      <dgm:spPr/>
      <dgm:t>
        <a:bodyPr/>
        <a:lstStyle/>
        <a:p>
          <a:endParaRPr lang="en-US"/>
        </a:p>
      </dgm:t>
    </dgm:pt>
    <dgm:pt modelId="{81704F63-FDB4-407E-800F-6C688F43CE9D}">
      <dgm:prSet phldrT="[Text]" phldr="1"/>
      <dgm:spPr/>
      <dgm:t>
        <a:bodyPr/>
        <a:lstStyle/>
        <a:p>
          <a:endParaRPr lang="en-US"/>
        </a:p>
      </dgm:t>
    </dgm:pt>
    <dgm:pt modelId="{FF43A8DB-071C-4788-A58A-24CB1D211F54}" type="parTrans" cxnId="{1C2882E9-0E69-4C7F-8E96-764182886E6D}">
      <dgm:prSet/>
      <dgm:spPr/>
      <dgm:t>
        <a:bodyPr/>
        <a:lstStyle/>
        <a:p>
          <a:endParaRPr lang="en-US"/>
        </a:p>
      </dgm:t>
    </dgm:pt>
    <dgm:pt modelId="{346AA2AB-EDBF-4DAA-B9F2-1866E765209C}" type="sibTrans" cxnId="{1C2882E9-0E69-4C7F-8E96-764182886E6D}">
      <dgm:prSet/>
      <dgm:spPr/>
      <dgm:t>
        <a:bodyPr/>
        <a:lstStyle/>
        <a:p>
          <a:endParaRPr lang="en-US"/>
        </a:p>
      </dgm:t>
    </dgm:pt>
    <dgm:pt modelId="{7362A169-9923-43D9-8A16-B0E7608B76C8}">
      <dgm:prSet phldr="0"/>
      <dgm:spPr/>
      <dgm:t>
        <a:bodyPr/>
        <a:lstStyle/>
        <a:p>
          <a:pPr rtl="0"/>
          <a:r>
            <a:rPr lang="en-US">
              <a:latin typeface="Arial"/>
              <a:cs typeface="Arial"/>
            </a:rPr>
            <a:t>We need to compare these datasets.</a:t>
          </a:r>
        </a:p>
      </dgm:t>
    </dgm:pt>
    <dgm:pt modelId="{CD70D1F7-9779-4918-8399-67E443E9D0DC}" type="parTrans" cxnId="{755D4134-6145-4157-B2A5-6D6260F72BC1}">
      <dgm:prSet/>
      <dgm:spPr/>
    </dgm:pt>
    <dgm:pt modelId="{6F58E592-7D18-4435-8FC3-04AD61A35F45}" type="sibTrans" cxnId="{755D4134-6145-4157-B2A5-6D6260F72BC1}">
      <dgm:prSet/>
      <dgm:spPr/>
      <dgm:t>
        <a:bodyPr/>
        <a:lstStyle/>
        <a:p>
          <a:endParaRPr lang="en-US"/>
        </a:p>
      </dgm:t>
    </dgm:pt>
    <dgm:pt modelId="{DF16AA6A-D99C-4A69-BAEB-A61EEC815279}">
      <dgm:prSet phldr="0"/>
      <dgm:spPr/>
      <dgm:t>
        <a:bodyPr/>
        <a:lstStyle/>
        <a:p>
          <a:pPr rtl="0"/>
          <a:r>
            <a:rPr lang="en-US">
              <a:latin typeface="Georgia Pro Semibold"/>
            </a:rPr>
            <a:t>We have 2 datasets</a:t>
          </a:r>
          <a:endParaRPr lang="en-US"/>
        </a:p>
      </dgm:t>
    </dgm:pt>
    <dgm:pt modelId="{01738A82-47C6-4387-80BB-0B4A9004A3AE}" type="parTrans" cxnId="{A32C1881-9C29-4B92-9F64-98E1A268ADBE}">
      <dgm:prSet/>
      <dgm:spPr/>
    </dgm:pt>
    <dgm:pt modelId="{AD4B61EC-736B-4B02-831A-C69D3FC28682}" type="sibTrans" cxnId="{A32C1881-9C29-4B92-9F64-98E1A268ADBE}">
      <dgm:prSet/>
      <dgm:spPr/>
      <dgm:t>
        <a:bodyPr/>
        <a:lstStyle/>
        <a:p>
          <a:endParaRPr lang="en-US"/>
        </a:p>
      </dgm:t>
    </dgm:pt>
    <dgm:pt modelId="{7C376929-8132-4C6C-B936-9148B5C439A9}">
      <dgm:prSet phldr="0"/>
      <dgm:spPr/>
      <dgm:t>
        <a:bodyPr/>
        <a:lstStyle/>
        <a:p>
          <a:pPr rtl="0"/>
          <a:r>
            <a:rPr lang="en-US">
              <a:latin typeface="Georgia Pro Semibold"/>
            </a:rPr>
            <a:t> Other one called </a:t>
          </a:r>
          <a:r>
            <a:rPr lang="en-US" err="1">
              <a:latin typeface="Georgia Pro Semibold"/>
            </a:rPr>
            <a:t>wallstreetbets</a:t>
          </a:r>
          <a:r>
            <a:rPr lang="en-US">
              <a:latin typeface="Georgia Pro Semibold"/>
            </a:rPr>
            <a:t> community posts and mentions dataset.</a:t>
          </a:r>
          <a:endParaRPr lang="en-US"/>
        </a:p>
      </dgm:t>
    </dgm:pt>
    <dgm:pt modelId="{539F5DCB-F776-417E-B970-592FBBE5D0F6}" type="parTrans" cxnId="{D24D93E0-C701-4DD3-A266-22230804DEC5}">
      <dgm:prSet/>
      <dgm:spPr/>
    </dgm:pt>
    <dgm:pt modelId="{83F74E32-CF7A-4ACB-BA14-AB54E3E6F244}" type="sibTrans" cxnId="{D24D93E0-C701-4DD3-A266-22230804DEC5}">
      <dgm:prSet/>
      <dgm:spPr/>
      <dgm:t>
        <a:bodyPr/>
        <a:lstStyle/>
        <a:p>
          <a:endParaRPr lang="en-US"/>
        </a:p>
      </dgm:t>
    </dgm:pt>
    <dgm:pt modelId="{2F10A4F7-9CE9-42B8-BDD3-75F36B7392D6}" type="pres">
      <dgm:prSet presAssocID="{A780272F-26E3-4A8F-AFEE-03BBB2006058}" presName="outerComposite" presStyleCnt="0">
        <dgm:presLayoutVars>
          <dgm:chMax val="5"/>
          <dgm:dir/>
          <dgm:resizeHandles val="exact"/>
        </dgm:presLayoutVars>
      </dgm:prSet>
      <dgm:spPr/>
    </dgm:pt>
    <dgm:pt modelId="{585BE873-5844-4AE1-83A7-429D7E3C2447}" type="pres">
      <dgm:prSet presAssocID="{A780272F-26E3-4A8F-AFEE-03BBB2006058}" presName="dummyMaxCanvas" presStyleCnt="0">
        <dgm:presLayoutVars/>
      </dgm:prSet>
      <dgm:spPr/>
    </dgm:pt>
    <dgm:pt modelId="{A9248E5D-BF31-4C49-BBF7-ED775BD46411}" type="pres">
      <dgm:prSet presAssocID="{A780272F-26E3-4A8F-AFEE-03BBB2006058}" presName="FiveNodes_1" presStyleLbl="node1" presStyleIdx="0" presStyleCnt="5">
        <dgm:presLayoutVars>
          <dgm:bulletEnabled val="1"/>
        </dgm:presLayoutVars>
      </dgm:prSet>
      <dgm:spPr/>
    </dgm:pt>
    <dgm:pt modelId="{B2B66A38-5853-4D36-AAB2-A4ED1E91F4DD}" type="pres">
      <dgm:prSet presAssocID="{A780272F-26E3-4A8F-AFEE-03BBB2006058}" presName="FiveNodes_2" presStyleLbl="node1" presStyleIdx="1" presStyleCnt="5">
        <dgm:presLayoutVars>
          <dgm:bulletEnabled val="1"/>
        </dgm:presLayoutVars>
      </dgm:prSet>
      <dgm:spPr/>
    </dgm:pt>
    <dgm:pt modelId="{13395D4E-37EE-4DFA-9B90-2EEC26E4BDB3}" type="pres">
      <dgm:prSet presAssocID="{A780272F-26E3-4A8F-AFEE-03BBB2006058}" presName="FiveNodes_3" presStyleLbl="node1" presStyleIdx="2" presStyleCnt="5">
        <dgm:presLayoutVars>
          <dgm:bulletEnabled val="1"/>
        </dgm:presLayoutVars>
      </dgm:prSet>
      <dgm:spPr/>
    </dgm:pt>
    <dgm:pt modelId="{F39923A7-EF53-4940-9163-E6DFDA54645C}" type="pres">
      <dgm:prSet presAssocID="{A780272F-26E3-4A8F-AFEE-03BBB2006058}" presName="FiveNodes_4" presStyleLbl="node1" presStyleIdx="3" presStyleCnt="5">
        <dgm:presLayoutVars>
          <dgm:bulletEnabled val="1"/>
        </dgm:presLayoutVars>
      </dgm:prSet>
      <dgm:spPr/>
    </dgm:pt>
    <dgm:pt modelId="{AE419F53-9069-48FB-9761-81A5156A300B}" type="pres">
      <dgm:prSet presAssocID="{A780272F-26E3-4A8F-AFEE-03BBB2006058}" presName="FiveNodes_5" presStyleLbl="node1" presStyleIdx="4" presStyleCnt="5">
        <dgm:presLayoutVars>
          <dgm:bulletEnabled val="1"/>
        </dgm:presLayoutVars>
      </dgm:prSet>
      <dgm:spPr/>
    </dgm:pt>
    <dgm:pt modelId="{1365638D-79C8-4A12-8A07-B5DA6C05F2A0}" type="pres">
      <dgm:prSet presAssocID="{A780272F-26E3-4A8F-AFEE-03BBB2006058}" presName="FiveConn_1-2" presStyleLbl="fgAccFollowNode1" presStyleIdx="0" presStyleCnt="4">
        <dgm:presLayoutVars>
          <dgm:bulletEnabled val="1"/>
        </dgm:presLayoutVars>
      </dgm:prSet>
      <dgm:spPr/>
    </dgm:pt>
    <dgm:pt modelId="{AC693453-44BF-499F-8620-0BAFA0F94E8D}" type="pres">
      <dgm:prSet presAssocID="{A780272F-26E3-4A8F-AFEE-03BBB2006058}" presName="FiveConn_2-3" presStyleLbl="fgAccFollowNode1" presStyleIdx="1" presStyleCnt="4">
        <dgm:presLayoutVars>
          <dgm:bulletEnabled val="1"/>
        </dgm:presLayoutVars>
      </dgm:prSet>
      <dgm:spPr/>
    </dgm:pt>
    <dgm:pt modelId="{F8D04D2C-E81A-4700-BD5B-F8538D179EB2}" type="pres">
      <dgm:prSet presAssocID="{A780272F-26E3-4A8F-AFEE-03BBB2006058}" presName="FiveConn_3-4" presStyleLbl="fgAccFollowNode1" presStyleIdx="2" presStyleCnt="4">
        <dgm:presLayoutVars>
          <dgm:bulletEnabled val="1"/>
        </dgm:presLayoutVars>
      </dgm:prSet>
      <dgm:spPr/>
    </dgm:pt>
    <dgm:pt modelId="{A91F42C2-235D-49DE-A83F-2739709033D1}" type="pres">
      <dgm:prSet presAssocID="{A780272F-26E3-4A8F-AFEE-03BBB2006058}" presName="FiveConn_4-5" presStyleLbl="fgAccFollowNode1" presStyleIdx="3" presStyleCnt="4">
        <dgm:presLayoutVars>
          <dgm:bulletEnabled val="1"/>
        </dgm:presLayoutVars>
      </dgm:prSet>
      <dgm:spPr/>
    </dgm:pt>
    <dgm:pt modelId="{27239A70-2F84-40CE-9A3E-BC59639EA5B0}" type="pres">
      <dgm:prSet presAssocID="{A780272F-26E3-4A8F-AFEE-03BBB2006058}" presName="FiveNodes_1_text" presStyleLbl="node1" presStyleIdx="4" presStyleCnt="5">
        <dgm:presLayoutVars>
          <dgm:bulletEnabled val="1"/>
        </dgm:presLayoutVars>
      </dgm:prSet>
      <dgm:spPr/>
    </dgm:pt>
    <dgm:pt modelId="{2A6B29D6-7FD6-4684-912C-357B579423EA}" type="pres">
      <dgm:prSet presAssocID="{A780272F-26E3-4A8F-AFEE-03BBB2006058}" presName="FiveNodes_2_text" presStyleLbl="node1" presStyleIdx="4" presStyleCnt="5">
        <dgm:presLayoutVars>
          <dgm:bulletEnabled val="1"/>
        </dgm:presLayoutVars>
      </dgm:prSet>
      <dgm:spPr/>
    </dgm:pt>
    <dgm:pt modelId="{BA560321-46FF-49C5-8CEC-5EC441A7F92C}" type="pres">
      <dgm:prSet presAssocID="{A780272F-26E3-4A8F-AFEE-03BBB2006058}" presName="FiveNodes_3_text" presStyleLbl="node1" presStyleIdx="4" presStyleCnt="5">
        <dgm:presLayoutVars>
          <dgm:bulletEnabled val="1"/>
        </dgm:presLayoutVars>
      </dgm:prSet>
      <dgm:spPr/>
    </dgm:pt>
    <dgm:pt modelId="{397E802C-0878-4D77-9C42-EF67B6A70CF2}" type="pres">
      <dgm:prSet presAssocID="{A780272F-26E3-4A8F-AFEE-03BBB2006058}" presName="FiveNodes_4_text" presStyleLbl="node1" presStyleIdx="4" presStyleCnt="5">
        <dgm:presLayoutVars>
          <dgm:bulletEnabled val="1"/>
        </dgm:presLayoutVars>
      </dgm:prSet>
      <dgm:spPr/>
    </dgm:pt>
    <dgm:pt modelId="{BC26457B-D21E-4B94-ADFC-C719B4827B80}" type="pres">
      <dgm:prSet presAssocID="{A780272F-26E3-4A8F-AFEE-03BBB2006058}" presName="FiveNodes_5_text" presStyleLbl="node1" presStyleIdx="4" presStyleCnt="5">
        <dgm:presLayoutVars>
          <dgm:bulletEnabled val="1"/>
        </dgm:presLayoutVars>
      </dgm:prSet>
      <dgm:spPr/>
    </dgm:pt>
  </dgm:ptLst>
  <dgm:cxnLst>
    <dgm:cxn modelId="{CA962A02-C9D5-4D02-9EA0-A61ACE4F15C4}" type="presOf" srcId="{DF16AA6A-D99C-4A69-BAEB-A61EEC815279}" destId="{B2B66A38-5853-4D36-AAB2-A4ED1E91F4DD}" srcOrd="0" destOrd="0" presId="urn:microsoft.com/office/officeart/2005/8/layout/vProcess5"/>
    <dgm:cxn modelId="{45C1901F-D390-48BC-9E40-75808092AE09}" type="presOf" srcId="{BDA15E3C-81AB-49EB-A599-434F7750DFB2}" destId="{F8D04D2C-E81A-4700-BD5B-F8538D179EB2}" srcOrd="0" destOrd="0" presId="urn:microsoft.com/office/officeart/2005/8/layout/vProcess5"/>
    <dgm:cxn modelId="{74880320-AD91-47B4-92E8-8AB5814A2560}" type="presOf" srcId="{AD4B61EC-736B-4B02-831A-C69D3FC28682}" destId="{AC693453-44BF-499F-8620-0BAFA0F94E8D}" srcOrd="0" destOrd="0" presId="urn:microsoft.com/office/officeart/2005/8/layout/vProcess5"/>
    <dgm:cxn modelId="{2F78142A-8D3E-4BFD-A6C2-7BDD477749C7}" srcId="{A780272F-26E3-4A8F-AFEE-03BBB2006058}" destId="{678B2ED1-A6F6-4873-A1A2-DE986361CDD0}" srcOrd="0" destOrd="0" parTransId="{6138E42D-65CA-45D4-A0D7-19BD295870DC}" sibTransId="{52EFAD05-C93B-47D6-A0FD-A208B117F747}"/>
    <dgm:cxn modelId="{BD57082F-EB26-4D50-9528-F556DDD76E4B}" type="presOf" srcId="{678B2ED1-A6F6-4873-A1A2-DE986361CDD0}" destId="{A9248E5D-BF31-4C49-BBF7-ED775BD46411}" srcOrd="0" destOrd="0" presId="urn:microsoft.com/office/officeart/2005/8/layout/vProcess5"/>
    <dgm:cxn modelId="{755D4134-6145-4157-B2A5-6D6260F72BC1}" srcId="{A780272F-26E3-4A8F-AFEE-03BBB2006058}" destId="{7362A169-9923-43D9-8A16-B0E7608B76C8}" srcOrd="4" destOrd="0" parTransId="{CD70D1F7-9779-4918-8399-67E443E9D0DC}" sibTransId="{6F58E592-7D18-4435-8FC3-04AD61A35F45}"/>
    <dgm:cxn modelId="{383C7E36-8D53-4A00-8F08-AF3D2C95C6D9}" type="presOf" srcId="{DF16AA6A-D99C-4A69-BAEB-A61EEC815279}" destId="{2A6B29D6-7FD6-4684-912C-357B579423EA}" srcOrd="1" destOrd="0" presId="urn:microsoft.com/office/officeart/2005/8/layout/vProcess5"/>
    <dgm:cxn modelId="{66780345-C4CA-489A-A16B-A0FAC6337A9E}" srcId="{A780272F-26E3-4A8F-AFEE-03BBB2006058}" destId="{467BA49B-53BC-4270-A973-03172C37A5D3}" srcOrd="2" destOrd="0" parTransId="{459286EE-6040-43BD-BCDE-288770AF9EB8}" sibTransId="{BDA15E3C-81AB-49EB-A599-434F7750DFB2}"/>
    <dgm:cxn modelId="{B60FDE70-60E2-4486-A14A-CFDB022C9ADC}" type="presOf" srcId="{83F74E32-CF7A-4ACB-BA14-AB54E3E6F244}" destId="{A91F42C2-235D-49DE-A83F-2739709033D1}" srcOrd="0" destOrd="0" presId="urn:microsoft.com/office/officeart/2005/8/layout/vProcess5"/>
    <dgm:cxn modelId="{953D1053-B30F-4AA5-B3D1-9C8CB9D46EEF}" type="presOf" srcId="{7362A169-9923-43D9-8A16-B0E7608B76C8}" destId="{AE419F53-9069-48FB-9761-81A5156A300B}" srcOrd="0" destOrd="0" presId="urn:microsoft.com/office/officeart/2005/8/layout/vProcess5"/>
    <dgm:cxn modelId="{5636D573-BE6B-43C7-9A63-D2DB1B72E118}" type="presOf" srcId="{7362A169-9923-43D9-8A16-B0E7608B76C8}" destId="{BC26457B-D21E-4B94-ADFC-C719B4827B80}" srcOrd="1" destOrd="0" presId="urn:microsoft.com/office/officeart/2005/8/layout/vProcess5"/>
    <dgm:cxn modelId="{88F10557-F603-4877-B5D6-F86B04328C2E}" type="presOf" srcId="{467BA49B-53BC-4270-A973-03172C37A5D3}" destId="{13395D4E-37EE-4DFA-9B90-2EEC26E4BDB3}" srcOrd="0" destOrd="0" presId="urn:microsoft.com/office/officeart/2005/8/layout/vProcess5"/>
    <dgm:cxn modelId="{A32C1881-9C29-4B92-9F64-98E1A268ADBE}" srcId="{A780272F-26E3-4A8F-AFEE-03BBB2006058}" destId="{DF16AA6A-D99C-4A69-BAEB-A61EEC815279}" srcOrd="1" destOrd="0" parTransId="{01738A82-47C6-4387-80BB-0B4A9004A3AE}" sibTransId="{AD4B61EC-736B-4B02-831A-C69D3FC28682}"/>
    <dgm:cxn modelId="{D3A7578C-F576-4C78-A311-E9BF7C5F7586}" type="presOf" srcId="{A780272F-26E3-4A8F-AFEE-03BBB2006058}" destId="{2F10A4F7-9CE9-42B8-BDD3-75F36B7392D6}" srcOrd="0" destOrd="0" presId="urn:microsoft.com/office/officeart/2005/8/layout/vProcess5"/>
    <dgm:cxn modelId="{B56B7193-A7B9-4C24-9263-E4BC23C9383F}" type="presOf" srcId="{7C376929-8132-4C6C-B936-9148B5C439A9}" destId="{F39923A7-EF53-4940-9163-E6DFDA54645C}" srcOrd="0" destOrd="0" presId="urn:microsoft.com/office/officeart/2005/8/layout/vProcess5"/>
    <dgm:cxn modelId="{BD05F4A5-09E2-4747-ABD1-BD2FD7102AC0}" type="presOf" srcId="{467BA49B-53BC-4270-A973-03172C37A5D3}" destId="{BA560321-46FF-49C5-8CEC-5EC441A7F92C}" srcOrd="1" destOrd="0" presId="urn:microsoft.com/office/officeart/2005/8/layout/vProcess5"/>
    <dgm:cxn modelId="{41AAE2D2-0D65-4CE9-84A5-388BD2E8F616}" type="presOf" srcId="{7C376929-8132-4C6C-B936-9148B5C439A9}" destId="{397E802C-0878-4D77-9C42-EF67B6A70CF2}" srcOrd="1" destOrd="0" presId="urn:microsoft.com/office/officeart/2005/8/layout/vProcess5"/>
    <dgm:cxn modelId="{22EF0ED8-2DD8-4B5B-AC91-A0E4459D25CA}" type="presOf" srcId="{52EFAD05-C93B-47D6-A0FD-A208B117F747}" destId="{1365638D-79C8-4A12-8A07-B5DA6C05F2A0}" srcOrd="0" destOrd="0" presId="urn:microsoft.com/office/officeart/2005/8/layout/vProcess5"/>
    <dgm:cxn modelId="{D24D93E0-C701-4DD3-A266-22230804DEC5}" srcId="{A780272F-26E3-4A8F-AFEE-03BBB2006058}" destId="{7C376929-8132-4C6C-B936-9148B5C439A9}" srcOrd="3" destOrd="0" parTransId="{539F5DCB-F776-417E-B970-592FBBE5D0F6}" sibTransId="{83F74E32-CF7A-4ACB-BA14-AB54E3E6F244}"/>
    <dgm:cxn modelId="{1C2882E9-0E69-4C7F-8E96-764182886E6D}" srcId="{A780272F-26E3-4A8F-AFEE-03BBB2006058}" destId="{81704F63-FDB4-407E-800F-6C688F43CE9D}" srcOrd="6" destOrd="0" parTransId="{FF43A8DB-071C-4788-A58A-24CB1D211F54}" sibTransId="{346AA2AB-EDBF-4DAA-B9F2-1866E765209C}"/>
    <dgm:cxn modelId="{1BA58FFA-0A03-4B11-B727-B794C0C85100}" type="presOf" srcId="{678B2ED1-A6F6-4873-A1A2-DE986361CDD0}" destId="{27239A70-2F84-40CE-9A3E-BC59639EA5B0}" srcOrd="1" destOrd="0" presId="urn:microsoft.com/office/officeart/2005/8/layout/vProcess5"/>
    <dgm:cxn modelId="{00BDA2FB-1FF8-428B-A7DB-042341530FBE}" srcId="{A780272F-26E3-4A8F-AFEE-03BBB2006058}" destId="{BFAD0114-49E8-492E-8400-BC1EDBA66BAD}" srcOrd="5" destOrd="0" parTransId="{CACEF15A-B0FF-4F14-8626-8B012CD5BCC4}" sibTransId="{F27B2CB2-296A-4E38-BF60-09B7608EDAB1}"/>
    <dgm:cxn modelId="{74A73497-535A-4F8F-9519-66557623D5DF}" type="presParOf" srcId="{2F10A4F7-9CE9-42B8-BDD3-75F36B7392D6}" destId="{585BE873-5844-4AE1-83A7-429D7E3C2447}" srcOrd="0" destOrd="0" presId="urn:microsoft.com/office/officeart/2005/8/layout/vProcess5"/>
    <dgm:cxn modelId="{10F275C5-25FE-4E10-98CF-E3D19A911344}" type="presParOf" srcId="{2F10A4F7-9CE9-42B8-BDD3-75F36B7392D6}" destId="{A9248E5D-BF31-4C49-BBF7-ED775BD46411}" srcOrd="1" destOrd="0" presId="urn:microsoft.com/office/officeart/2005/8/layout/vProcess5"/>
    <dgm:cxn modelId="{288BCF1C-157B-4584-BDF6-BC76C7964DF8}" type="presParOf" srcId="{2F10A4F7-9CE9-42B8-BDD3-75F36B7392D6}" destId="{B2B66A38-5853-4D36-AAB2-A4ED1E91F4DD}" srcOrd="2" destOrd="0" presId="urn:microsoft.com/office/officeart/2005/8/layout/vProcess5"/>
    <dgm:cxn modelId="{FED884E4-3CF4-41D4-9C74-D5271779B16C}" type="presParOf" srcId="{2F10A4F7-9CE9-42B8-BDD3-75F36B7392D6}" destId="{13395D4E-37EE-4DFA-9B90-2EEC26E4BDB3}" srcOrd="3" destOrd="0" presId="urn:microsoft.com/office/officeart/2005/8/layout/vProcess5"/>
    <dgm:cxn modelId="{3D618C5A-AA65-407F-A5A5-6CD9FC75D87D}" type="presParOf" srcId="{2F10A4F7-9CE9-42B8-BDD3-75F36B7392D6}" destId="{F39923A7-EF53-4940-9163-E6DFDA54645C}" srcOrd="4" destOrd="0" presId="urn:microsoft.com/office/officeart/2005/8/layout/vProcess5"/>
    <dgm:cxn modelId="{56546F6A-0C8B-4918-AAF5-3F1C1B64E272}" type="presParOf" srcId="{2F10A4F7-9CE9-42B8-BDD3-75F36B7392D6}" destId="{AE419F53-9069-48FB-9761-81A5156A300B}" srcOrd="5" destOrd="0" presId="urn:microsoft.com/office/officeart/2005/8/layout/vProcess5"/>
    <dgm:cxn modelId="{22B45A9D-5019-4F99-87A8-3187AB4F85A5}" type="presParOf" srcId="{2F10A4F7-9CE9-42B8-BDD3-75F36B7392D6}" destId="{1365638D-79C8-4A12-8A07-B5DA6C05F2A0}" srcOrd="6" destOrd="0" presId="urn:microsoft.com/office/officeart/2005/8/layout/vProcess5"/>
    <dgm:cxn modelId="{7192BE66-F739-4FAA-97F3-3D0C95B1C46E}" type="presParOf" srcId="{2F10A4F7-9CE9-42B8-BDD3-75F36B7392D6}" destId="{AC693453-44BF-499F-8620-0BAFA0F94E8D}" srcOrd="7" destOrd="0" presId="urn:microsoft.com/office/officeart/2005/8/layout/vProcess5"/>
    <dgm:cxn modelId="{616EE128-8D09-4E42-AD6D-FC3652CE0EB5}" type="presParOf" srcId="{2F10A4F7-9CE9-42B8-BDD3-75F36B7392D6}" destId="{F8D04D2C-E81A-4700-BD5B-F8538D179EB2}" srcOrd="8" destOrd="0" presId="urn:microsoft.com/office/officeart/2005/8/layout/vProcess5"/>
    <dgm:cxn modelId="{D1C2A3B7-5BE3-48F9-BE46-04B3B7CC4EE0}" type="presParOf" srcId="{2F10A4F7-9CE9-42B8-BDD3-75F36B7392D6}" destId="{A91F42C2-235D-49DE-A83F-2739709033D1}" srcOrd="9" destOrd="0" presId="urn:microsoft.com/office/officeart/2005/8/layout/vProcess5"/>
    <dgm:cxn modelId="{2B67B687-9092-433E-914E-F8F335C24883}" type="presParOf" srcId="{2F10A4F7-9CE9-42B8-BDD3-75F36B7392D6}" destId="{27239A70-2F84-40CE-9A3E-BC59639EA5B0}" srcOrd="10" destOrd="0" presId="urn:microsoft.com/office/officeart/2005/8/layout/vProcess5"/>
    <dgm:cxn modelId="{1B6810E4-8717-4B6F-9F89-D671E324E9CB}" type="presParOf" srcId="{2F10A4F7-9CE9-42B8-BDD3-75F36B7392D6}" destId="{2A6B29D6-7FD6-4684-912C-357B579423EA}" srcOrd="11" destOrd="0" presId="urn:microsoft.com/office/officeart/2005/8/layout/vProcess5"/>
    <dgm:cxn modelId="{2E36E30D-63A8-44B6-B435-B55121D13AFE}" type="presParOf" srcId="{2F10A4F7-9CE9-42B8-BDD3-75F36B7392D6}" destId="{BA560321-46FF-49C5-8CEC-5EC441A7F92C}" srcOrd="12" destOrd="0" presId="urn:microsoft.com/office/officeart/2005/8/layout/vProcess5"/>
    <dgm:cxn modelId="{5906DC06-DC7E-4423-BCB5-11CCF64E103F}" type="presParOf" srcId="{2F10A4F7-9CE9-42B8-BDD3-75F36B7392D6}" destId="{397E802C-0878-4D77-9C42-EF67B6A70CF2}" srcOrd="13" destOrd="0" presId="urn:microsoft.com/office/officeart/2005/8/layout/vProcess5"/>
    <dgm:cxn modelId="{150D4C50-8BB7-46FF-8CD7-F0D404851C45}" type="presParOf" srcId="{2F10A4F7-9CE9-42B8-BDD3-75F36B7392D6}" destId="{BC26457B-D21E-4B94-ADFC-C719B4827B80}"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248E5D-BF31-4C49-BBF7-ED775BD46411}">
      <dsp:nvSpPr>
        <dsp:cNvPr id="0" name=""/>
        <dsp:cNvSpPr/>
      </dsp:nvSpPr>
      <dsp:spPr>
        <a:xfrm>
          <a:off x="0" y="0"/>
          <a:ext cx="3591009" cy="58941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rtl="0">
            <a:lnSpc>
              <a:spcPct val="90000"/>
            </a:lnSpc>
            <a:spcBef>
              <a:spcPct val="0"/>
            </a:spcBef>
            <a:spcAft>
              <a:spcPct val="35000"/>
            </a:spcAft>
            <a:buNone/>
          </a:pPr>
          <a:r>
            <a:rPr lang="en-US" sz="1200" kern="1200">
              <a:latin typeface="Georgia Pro Semibold"/>
            </a:rPr>
            <a:t>This dataset is taken from </a:t>
          </a:r>
          <a:r>
            <a:rPr lang="en-US" sz="1200" kern="1200" err="1">
              <a:latin typeface="Georgia Pro Semibold"/>
            </a:rPr>
            <a:t>kaggle</a:t>
          </a:r>
          <a:r>
            <a:rPr lang="en-US" sz="1200" kern="1200">
              <a:latin typeface="Georgia Pro Semibold"/>
            </a:rPr>
            <a:t>.</a:t>
          </a:r>
        </a:p>
      </dsp:txBody>
      <dsp:txXfrm>
        <a:off x="17263" y="17263"/>
        <a:ext cx="2886029" cy="554884"/>
      </dsp:txXfrm>
    </dsp:sp>
    <dsp:sp modelId="{B2B66A38-5853-4D36-AAB2-A4ED1E91F4DD}">
      <dsp:nvSpPr>
        <dsp:cNvPr id="0" name=""/>
        <dsp:cNvSpPr/>
      </dsp:nvSpPr>
      <dsp:spPr>
        <a:xfrm>
          <a:off x="268159" y="671273"/>
          <a:ext cx="3591009" cy="589410"/>
        </a:xfrm>
        <a:prstGeom prst="roundRect">
          <a:avLst>
            <a:gd name="adj" fmla="val 10000"/>
          </a:avLst>
        </a:prstGeom>
        <a:solidFill>
          <a:schemeClr val="accent2">
            <a:hueOff val="308557"/>
            <a:satOff val="1961"/>
            <a:lumOff val="-504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rtl="0">
            <a:lnSpc>
              <a:spcPct val="90000"/>
            </a:lnSpc>
            <a:spcBef>
              <a:spcPct val="0"/>
            </a:spcBef>
            <a:spcAft>
              <a:spcPct val="35000"/>
            </a:spcAft>
            <a:buNone/>
          </a:pPr>
          <a:r>
            <a:rPr lang="en-US" sz="1200" kern="1200">
              <a:latin typeface="Georgia Pro Semibold"/>
            </a:rPr>
            <a:t>We have 2 datasets</a:t>
          </a:r>
          <a:endParaRPr lang="en-US" sz="1200" kern="1200"/>
        </a:p>
      </dsp:txBody>
      <dsp:txXfrm>
        <a:off x="285422" y="688536"/>
        <a:ext cx="2905207" cy="554884"/>
      </dsp:txXfrm>
    </dsp:sp>
    <dsp:sp modelId="{13395D4E-37EE-4DFA-9B90-2EEC26E4BDB3}">
      <dsp:nvSpPr>
        <dsp:cNvPr id="0" name=""/>
        <dsp:cNvSpPr/>
      </dsp:nvSpPr>
      <dsp:spPr>
        <a:xfrm>
          <a:off x="536319" y="1342546"/>
          <a:ext cx="3591009" cy="589410"/>
        </a:xfrm>
        <a:prstGeom prst="roundRect">
          <a:avLst>
            <a:gd name="adj" fmla="val 10000"/>
          </a:avLst>
        </a:prstGeom>
        <a:solidFill>
          <a:schemeClr val="accent2">
            <a:hueOff val="617113"/>
            <a:satOff val="3922"/>
            <a:lumOff val="-1009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rtl="0">
            <a:lnSpc>
              <a:spcPct val="90000"/>
            </a:lnSpc>
            <a:spcBef>
              <a:spcPct val="0"/>
            </a:spcBef>
            <a:spcAft>
              <a:spcPct val="35000"/>
            </a:spcAft>
            <a:buNone/>
          </a:pPr>
          <a:r>
            <a:rPr lang="en-US" sz="1200" kern="1200">
              <a:latin typeface="Arial"/>
              <a:cs typeface="Arial"/>
            </a:rPr>
            <a:t>This represents the stock market.</a:t>
          </a:r>
        </a:p>
      </dsp:txBody>
      <dsp:txXfrm>
        <a:off x="553582" y="1359809"/>
        <a:ext cx="2905207" cy="554884"/>
      </dsp:txXfrm>
    </dsp:sp>
    <dsp:sp modelId="{F39923A7-EF53-4940-9163-E6DFDA54645C}">
      <dsp:nvSpPr>
        <dsp:cNvPr id="0" name=""/>
        <dsp:cNvSpPr/>
      </dsp:nvSpPr>
      <dsp:spPr>
        <a:xfrm>
          <a:off x="804479" y="2013819"/>
          <a:ext cx="3591009" cy="589410"/>
        </a:xfrm>
        <a:prstGeom prst="roundRect">
          <a:avLst>
            <a:gd name="adj" fmla="val 10000"/>
          </a:avLst>
        </a:prstGeom>
        <a:solidFill>
          <a:schemeClr val="accent2">
            <a:hueOff val="925670"/>
            <a:satOff val="5884"/>
            <a:lumOff val="-1514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rtl="0">
            <a:lnSpc>
              <a:spcPct val="90000"/>
            </a:lnSpc>
            <a:spcBef>
              <a:spcPct val="0"/>
            </a:spcBef>
            <a:spcAft>
              <a:spcPct val="35000"/>
            </a:spcAft>
            <a:buNone/>
          </a:pPr>
          <a:r>
            <a:rPr lang="en-US" sz="1200" kern="1200">
              <a:latin typeface="Georgia Pro Semibold"/>
            </a:rPr>
            <a:t> Other one called </a:t>
          </a:r>
          <a:r>
            <a:rPr lang="en-US" sz="1200" kern="1200" err="1">
              <a:latin typeface="Georgia Pro Semibold"/>
            </a:rPr>
            <a:t>wallstreetbets</a:t>
          </a:r>
          <a:r>
            <a:rPr lang="en-US" sz="1200" kern="1200">
              <a:latin typeface="Georgia Pro Semibold"/>
            </a:rPr>
            <a:t> community posts and mentions dataset.</a:t>
          </a:r>
          <a:endParaRPr lang="en-US" sz="1200" kern="1200"/>
        </a:p>
      </dsp:txBody>
      <dsp:txXfrm>
        <a:off x="821742" y="2031082"/>
        <a:ext cx="2905207" cy="554884"/>
      </dsp:txXfrm>
    </dsp:sp>
    <dsp:sp modelId="{AE419F53-9069-48FB-9761-81A5156A300B}">
      <dsp:nvSpPr>
        <dsp:cNvPr id="0" name=""/>
        <dsp:cNvSpPr/>
      </dsp:nvSpPr>
      <dsp:spPr>
        <a:xfrm>
          <a:off x="1072639" y="2685092"/>
          <a:ext cx="3591009" cy="589410"/>
        </a:xfrm>
        <a:prstGeom prst="roundRect">
          <a:avLst>
            <a:gd name="adj" fmla="val 10000"/>
          </a:avLst>
        </a:prstGeom>
        <a:solidFill>
          <a:schemeClr val="accent2">
            <a:hueOff val="1234227"/>
            <a:satOff val="7845"/>
            <a:lumOff val="-2019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rtl="0">
            <a:lnSpc>
              <a:spcPct val="90000"/>
            </a:lnSpc>
            <a:spcBef>
              <a:spcPct val="0"/>
            </a:spcBef>
            <a:spcAft>
              <a:spcPct val="35000"/>
            </a:spcAft>
            <a:buNone/>
          </a:pPr>
          <a:r>
            <a:rPr lang="en-US" sz="1200" kern="1200">
              <a:latin typeface="Arial"/>
              <a:cs typeface="Arial"/>
            </a:rPr>
            <a:t>We need to compare these datasets.</a:t>
          </a:r>
        </a:p>
      </dsp:txBody>
      <dsp:txXfrm>
        <a:off x="1089902" y="2702355"/>
        <a:ext cx="2905207" cy="554884"/>
      </dsp:txXfrm>
    </dsp:sp>
    <dsp:sp modelId="{1365638D-79C8-4A12-8A07-B5DA6C05F2A0}">
      <dsp:nvSpPr>
        <dsp:cNvPr id="0" name=""/>
        <dsp:cNvSpPr/>
      </dsp:nvSpPr>
      <dsp:spPr>
        <a:xfrm>
          <a:off x="3207892" y="430597"/>
          <a:ext cx="383116" cy="383116"/>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3294093" y="430597"/>
        <a:ext cx="210714" cy="288295"/>
      </dsp:txXfrm>
    </dsp:sp>
    <dsp:sp modelId="{AC693453-44BF-499F-8620-0BAFA0F94E8D}">
      <dsp:nvSpPr>
        <dsp:cNvPr id="0" name=""/>
        <dsp:cNvSpPr/>
      </dsp:nvSpPr>
      <dsp:spPr>
        <a:xfrm>
          <a:off x="3476052" y="1101870"/>
          <a:ext cx="383116" cy="383116"/>
        </a:xfrm>
        <a:prstGeom prst="downArrow">
          <a:avLst>
            <a:gd name="adj1" fmla="val 55000"/>
            <a:gd name="adj2" fmla="val 45000"/>
          </a:avLst>
        </a:prstGeom>
        <a:solidFill>
          <a:schemeClr val="accent2">
            <a:tint val="40000"/>
            <a:alpha val="90000"/>
            <a:hueOff val="286380"/>
            <a:satOff val="-862"/>
            <a:lumOff val="-1268"/>
            <a:alphaOff val="0"/>
          </a:schemeClr>
        </a:solidFill>
        <a:ln w="12700" cap="flat" cmpd="sng" algn="ctr">
          <a:solidFill>
            <a:schemeClr val="accent2">
              <a:tint val="40000"/>
              <a:alpha val="90000"/>
              <a:hueOff val="286380"/>
              <a:satOff val="-862"/>
              <a:lumOff val="-126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3562253" y="1101870"/>
        <a:ext cx="210714" cy="288295"/>
      </dsp:txXfrm>
    </dsp:sp>
    <dsp:sp modelId="{F8D04D2C-E81A-4700-BD5B-F8538D179EB2}">
      <dsp:nvSpPr>
        <dsp:cNvPr id="0" name=""/>
        <dsp:cNvSpPr/>
      </dsp:nvSpPr>
      <dsp:spPr>
        <a:xfrm>
          <a:off x="3744212" y="1763319"/>
          <a:ext cx="383116" cy="383116"/>
        </a:xfrm>
        <a:prstGeom prst="downArrow">
          <a:avLst>
            <a:gd name="adj1" fmla="val 55000"/>
            <a:gd name="adj2" fmla="val 45000"/>
          </a:avLst>
        </a:prstGeom>
        <a:solidFill>
          <a:schemeClr val="accent2">
            <a:tint val="40000"/>
            <a:alpha val="90000"/>
            <a:hueOff val="572759"/>
            <a:satOff val="-1724"/>
            <a:lumOff val="-2537"/>
            <a:alphaOff val="0"/>
          </a:schemeClr>
        </a:solidFill>
        <a:ln w="12700" cap="flat" cmpd="sng" algn="ctr">
          <a:solidFill>
            <a:schemeClr val="accent2">
              <a:tint val="40000"/>
              <a:alpha val="90000"/>
              <a:hueOff val="572759"/>
              <a:satOff val="-1724"/>
              <a:lumOff val="-253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3830413" y="1763319"/>
        <a:ext cx="210714" cy="288295"/>
      </dsp:txXfrm>
    </dsp:sp>
    <dsp:sp modelId="{A91F42C2-235D-49DE-A83F-2739709033D1}">
      <dsp:nvSpPr>
        <dsp:cNvPr id="0" name=""/>
        <dsp:cNvSpPr/>
      </dsp:nvSpPr>
      <dsp:spPr>
        <a:xfrm>
          <a:off x="4012372" y="2441141"/>
          <a:ext cx="383116" cy="383116"/>
        </a:xfrm>
        <a:prstGeom prst="downArrow">
          <a:avLst>
            <a:gd name="adj1" fmla="val 55000"/>
            <a:gd name="adj2" fmla="val 45000"/>
          </a:avLst>
        </a:prstGeom>
        <a:solidFill>
          <a:schemeClr val="accent2">
            <a:tint val="40000"/>
            <a:alpha val="90000"/>
            <a:hueOff val="859139"/>
            <a:satOff val="-2586"/>
            <a:lumOff val="-3805"/>
            <a:alphaOff val="0"/>
          </a:schemeClr>
        </a:solidFill>
        <a:ln w="12700" cap="flat" cmpd="sng" algn="ctr">
          <a:solidFill>
            <a:schemeClr val="accent2">
              <a:tint val="40000"/>
              <a:alpha val="90000"/>
              <a:hueOff val="859139"/>
              <a:satOff val="-2586"/>
              <a:lumOff val="-380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4098573" y="2441141"/>
        <a:ext cx="210714" cy="288295"/>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6/13/2024</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3801214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6/13/2024</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795957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6/13/2024</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4169753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6/13/2024</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681955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6/13/2024</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356265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6/13/2024</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888449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6/13/2024</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3055712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6/13/2024</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27405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6/13/2024</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848608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6/13/2024</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545034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6/13/2024</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561810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6/13/2024</a:t>
            </a:fld>
            <a:endParaRPr lang="en-US"/>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487178270"/>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78" r:id="rId6"/>
    <p:sldLayoutId id="2147483674" r:id="rId7"/>
    <p:sldLayoutId id="2147483675" r:id="rId8"/>
    <p:sldLayoutId id="2147483676" r:id="rId9"/>
    <p:sldLayoutId id="2147483677" r:id="rId10"/>
    <p:sldLayoutId id="2147483679"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datasets/unanimad/reddit-rwallstreetbets" TargetMode="External"/><Relationship Id="rId2" Type="http://schemas.openxmlformats.org/officeDocument/2006/relationships/hyperlink" Target="https://www.kaggle.com/datasets/jacksoncrow/stock-market-dataset/data"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8" name="Rectangle 87">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p:cNvSpPr>
            <a:spLocks noGrp="1"/>
          </p:cNvSpPr>
          <p:nvPr>
            <p:ph type="ctrTitle"/>
          </p:nvPr>
        </p:nvSpPr>
        <p:spPr>
          <a:xfrm>
            <a:off x="530352" y="589788"/>
            <a:ext cx="4922638" cy="2510921"/>
          </a:xfrm>
        </p:spPr>
        <p:txBody>
          <a:bodyPr>
            <a:normAutofit/>
          </a:bodyPr>
          <a:lstStyle/>
          <a:p>
            <a:pPr>
              <a:lnSpc>
                <a:spcPct val="90000"/>
              </a:lnSpc>
            </a:pPr>
            <a:r>
              <a:rPr lang="en-US" i="0">
                <a:ea typeface="+mj-lt"/>
                <a:cs typeface="+mj-lt"/>
              </a:rPr>
              <a:t>Analyzing the Effect of Reddit Discussions on Stock Performance</a:t>
            </a:r>
            <a:endParaRPr lang="en-US"/>
          </a:p>
        </p:txBody>
      </p:sp>
      <p:grpSp>
        <p:nvGrpSpPr>
          <p:cNvPr id="90" name="Graphic 78">
            <a:extLst>
              <a:ext uri="{FF2B5EF4-FFF2-40B4-BE49-F238E27FC236}">
                <a16:creationId xmlns:a16="http://schemas.microsoft.com/office/drawing/2014/main" id="{06B4C967-D337-479B-87CA-7587B7FC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352" y="3267662"/>
            <a:ext cx="972241" cy="45718"/>
            <a:chOff x="4886325" y="3371754"/>
            <a:chExt cx="2418492" cy="113728"/>
          </a:xfrm>
          <a:solidFill>
            <a:schemeClr val="accent1"/>
          </a:solidFill>
        </p:grpSpPr>
        <p:sp>
          <p:nvSpPr>
            <p:cNvPr id="91" name="Graphic 78">
              <a:extLst>
                <a:ext uri="{FF2B5EF4-FFF2-40B4-BE49-F238E27FC236}">
                  <a16:creationId xmlns:a16="http://schemas.microsoft.com/office/drawing/2014/main" id="{6EF1A9DB-7052-4254-8534-9AAED6F6B6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2" name="Graphic 78">
              <a:extLst>
                <a:ext uri="{FF2B5EF4-FFF2-40B4-BE49-F238E27FC236}">
                  <a16:creationId xmlns:a16="http://schemas.microsoft.com/office/drawing/2014/main" id="{55D44775-F9E3-4142-8CDB-277AEF2F38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93" name="Graphic 78">
                <a:extLst>
                  <a:ext uri="{FF2B5EF4-FFF2-40B4-BE49-F238E27FC236}">
                    <a16:creationId xmlns:a16="http://schemas.microsoft.com/office/drawing/2014/main" id="{93BB9C83-6DC3-450C-BFAD-0CB5EAD29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94" name="Graphic 78">
                <a:extLst>
                  <a:ext uri="{FF2B5EF4-FFF2-40B4-BE49-F238E27FC236}">
                    <a16:creationId xmlns:a16="http://schemas.microsoft.com/office/drawing/2014/main" id="{4E01AF91-A65B-4AE1-96C9-4168BD8F9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95" name="Graphic 78">
                <a:extLst>
                  <a:ext uri="{FF2B5EF4-FFF2-40B4-BE49-F238E27FC236}">
                    <a16:creationId xmlns:a16="http://schemas.microsoft.com/office/drawing/2014/main" id="{0AD45C08-DFB9-441F-A901-BCB9B0305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96" name="Graphic 78">
                <a:extLst>
                  <a:ext uri="{FF2B5EF4-FFF2-40B4-BE49-F238E27FC236}">
                    <a16:creationId xmlns:a16="http://schemas.microsoft.com/office/drawing/2014/main" id="{E05BEC0E-4EE4-42C4-BF0B-15F9AC518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3" name="Picture 2" descr="reddit-large.gif">
            <a:extLst>
              <a:ext uri="{FF2B5EF4-FFF2-40B4-BE49-F238E27FC236}">
                <a16:creationId xmlns:a16="http://schemas.microsoft.com/office/drawing/2014/main" id="{426C2759-358A-26AB-024A-E2611C0D4C03}"/>
              </a:ext>
            </a:extLst>
          </p:cNvPr>
          <p:cNvPicPr>
            <a:picLocks noChangeAspect="1"/>
          </p:cNvPicPr>
          <p:nvPr/>
        </p:nvPicPr>
        <p:blipFill>
          <a:blip r:embed="rId2"/>
          <a:stretch>
            <a:fillRect/>
          </a:stretch>
        </p:blipFill>
        <p:spPr>
          <a:xfrm>
            <a:off x="5978511" y="1449761"/>
            <a:ext cx="5691988" cy="3958478"/>
          </a:xfrm>
          <a:prstGeom prst="rect">
            <a:avLst/>
          </a:prstGeom>
        </p:spPr>
      </p:pic>
      <p:sp>
        <p:nvSpPr>
          <p:cNvPr id="98" name="Freeform: Shape 97">
            <a:extLst>
              <a:ext uri="{FF2B5EF4-FFF2-40B4-BE49-F238E27FC236}">
                <a16:creationId xmlns:a16="http://schemas.microsoft.com/office/drawing/2014/main" id="{A019653D-2F73-443C-916C-3E9277B43C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87002" y="5868567"/>
            <a:ext cx="3104998" cy="1002257"/>
          </a:xfrm>
          <a:custGeom>
            <a:avLst/>
            <a:gdLst>
              <a:gd name="connsiteX0" fmla="*/ 2220651 w 3104998"/>
              <a:gd name="connsiteY0" fmla="*/ 141 h 1002257"/>
              <a:gd name="connsiteX1" fmla="*/ 3076626 w 3104998"/>
              <a:gd name="connsiteY1" fmla="*/ 220708 h 1002257"/>
              <a:gd name="connsiteX2" fmla="*/ 3104998 w 3104998"/>
              <a:gd name="connsiteY2" fmla="*/ 237645 h 1002257"/>
              <a:gd name="connsiteX3" fmla="*/ 3104998 w 3104998"/>
              <a:gd name="connsiteY3" fmla="*/ 1002257 h 1002257"/>
              <a:gd name="connsiteX4" fmla="*/ 0 w 3104998"/>
              <a:gd name="connsiteY4" fmla="*/ 1002257 h 1002257"/>
              <a:gd name="connsiteX5" fmla="*/ 208734 w 3104998"/>
              <a:gd name="connsiteY5" fmla="*/ 868737 h 1002257"/>
              <a:gd name="connsiteX6" fmla="*/ 1364122 w 3104998"/>
              <a:gd name="connsiteY6" fmla="*/ 222705 h 1002257"/>
              <a:gd name="connsiteX7" fmla="*/ 2085269 w 3104998"/>
              <a:gd name="connsiteY7" fmla="*/ 7760 h 1002257"/>
              <a:gd name="connsiteX8" fmla="*/ 2220651 w 3104998"/>
              <a:gd name="connsiteY8" fmla="*/ 141 h 1002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04998" h="1002257">
                <a:moveTo>
                  <a:pt x="2220651" y="141"/>
                </a:moveTo>
                <a:cubicBezTo>
                  <a:pt x="2532946" y="-4033"/>
                  <a:pt x="2819845" y="84824"/>
                  <a:pt x="3076626" y="220708"/>
                </a:cubicBezTo>
                <a:lnTo>
                  <a:pt x="3104998" y="237645"/>
                </a:lnTo>
                <a:lnTo>
                  <a:pt x="3104998" y="1002257"/>
                </a:lnTo>
                <a:lnTo>
                  <a:pt x="0" y="1002257"/>
                </a:lnTo>
                <a:lnTo>
                  <a:pt x="208734" y="868737"/>
                </a:lnTo>
                <a:cubicBezTo>
                  <a:pt x="716785" y="552239"/>
                  <a:pt x="1150146" y="315174"/>
                  <a:pt x="1364122" y="222705"/>
                </a:cubicBezTo>
                <a:cubicBezTo>
                  <a:pt x="1588430" y="125724"/>
                  <a:pt x="1824360" y="33775"/>
                  <a:pt x="2085269" y="7760"/>
                </a:cubicBezTo>
                <a:cubicBezTo>
                  <a:pt x="2130905" y="3232"/>
                  <a:pt x="2176037" y="737"/>
                  <a:pt x="2220651" y="141"/>
                </a:cubicBezTo>
                <a:close/>
              </a:path>
            </a:pathLst>
          </a:custGeom>
          <a:solidFill>
            <a:schemeClr val="accent5">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endParaRPr lang="en-US"/>
          </a:p>
        </p:txBody>
      </p:sp>
      <p:grpSp>
        <p:nvGrpSpPr>
          <p:cNvPr id="100" name="Group 99">
            <a:extLst>
              <a:ext uri="{FF2B5EF4-FFF2-40B4-BE49-F238E27FC236}">
                <a16:creationId xmlns:a16="http://schemas.microsoft.com/office/drawing/2014/main" id="{7F3CC54C-8A5F-42B2-80EF-40005E1BB4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353866">
            <a:off x="9634789" y="5881498"/>
            <a:ext cx="1513209" cy="1055579"/>
            <a:chOff x="10631877" y="3331293"/>
            <a:chExt cx="1483323" cy="1034734"/>
          </a:xfrm>
          <a:solidFill>
            <a:schemeClr val="accent3">
              <a:lumMod val="40000"/>
              <a:lumOff val="60000"/>
            </a:schemeClr>
          </a:solidFill>
        </p:grpSpPr>
        <p:sp>
          <p:nvSpPr>
            <p:cNvPr id="101" name="Freeform: Shape 100">
              <a:extLst>
                <a:ext uri="{FF2B5EF4-FFF2-40B4-BE49-F238E27FC236}">
                  <a16:creationId xmlns:a16="http://schemas.microsoft.com/office/drawing/2014/main" id="{E38F654D-6D96-448F-AE05-4E663E789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2" name="Freeform: Shape 101">
              <a:extLst>
                <a:ext uri="{FF2B5EF4-FFF2-40B4-BE49-F238E27FC236}">
                  <a16:creationId xmlns:a16="http://schemas.microsoft.com/office/drawing/2014/main" id="{C3EA0687-82A9-47B3-B116-5C1B18D7D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3" name="Freeform: Shape 102">
              <a:extLst>
                <a:ext uri="{FF2B5EF4-FFF2-40B4-BE49-F238E27FC236}">
                  <a16:creationId xmlns:a16="http://schemas.microsoft.com/office/drawing/2014/main" id="{ED5F2F7D-9DEC-4069-8E1A-4E3957BE57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983079" y="3331293"/>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4" name="Graphic 12">
              <a:extLst>
                <a:ext uri="{FF2B5EF4-FFF2-40B4-BE49-F238E27FC236}">
                  <a16:creationId xmlns:a16="http://schemas.microsoft.com/office/drawing/2014/main" id="{6E6DDDD8-737D-4E46-B445-AA04E56BDA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631877" y="4207203"/>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05" name="Graphic 15">
              <a:extLst>
                <a:ext uri="{FF2B5EF4-FFF2-40B4-BE49-F238E27FC236}">
                  <a16:creationId xmlns:a16="http://schemas.microsoft.com/office/drawing/2014/main" id="{C9F66857-2EF8-4463-BE6B-0E88356273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6" name="Graphic 15">
              <a:extLst>
                <a:ext uri="{FF2B5EF4-FFF2-40B4-BE49-F238E27FC236}">
                  <a16:creationId xmlns:a16="http://schemas.microsoft.com/office/drawing/2014/main" id="{11DA632B-97A1-4486-8F6A-1334D6814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C8F9C102-1BB5-442E-8596-CD0923CF7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a:xfrm>
            <a:off x="525717" y="787068"/>
            <a:ext cx="4663649" cy="1455091"/>
          </a:xfrm>
        </p:spPr>
        <p:txBody>
          <a:bodyPr>
            <a:normAutofit/>
          </a:bodyPr>
          <a:lstStyle/>
          <a:p>
            <a:r>
              <a:rPr lang="en-US"/>
              <a:t>Results</a:t>
            </a:r>
          </a:p>
        </p:txBody>
      </p:sp>
      <p:sp>
        <p:nvSpPr>
          <p:cNvPr id="32" name="Freeform: Shape 31">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4"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5"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6"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7"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3"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C9764DDA-FD1E-12CF-DE97-0CB78B93E0B4}"/>
              </a:ext>
            </a:extLst>
          </p:cNvPr>
          <p:cNvSpPr>
            <a:spLocks noGrp="1"/>
          </p:cNvSpPr>
          <p:nvPr>
            <p:ph idx="1"/>
          </p:nvPr>
        </p:nvSpPr>
        <p:spPr>
          <a:xfrm>
            <a:off x="525717" y="2796427"/>
            <a:ext cx="4663649" cy="3274503"/>
          </a:xfrm>
        </p:spPr>
        <p:txBody>
          <a:bodyPr vert="horz" lIns="91440" tIns="45720" rIns="91440" bIns="45720" rtlCol="0">
            <a:normAutofit/>
          </a:bodyPr>
          <a:lstStyle/>
          <a:p>
            <a:pPr marL="342900" indent="-342900">
              <a:lnSpc>
                <a:spcPct val="100000"/>
              </a:lnSpc>
              <a:buFont typeface="Wingdings" panose="020B0604020202020204" pitchFamily="34" charset="0"/>
              <a:buChar char="q"/>
            </a:pPr>
            <a:r>
              <a:rPr lang="en-US" b="1" dirty="0"/>
              <a:t>Data Processing</a:t>
            </a:r>
          </a:p>
          <a:p>
            <a:pPr marL="342900" indent="-342900">
              <a:lnSpc>
                <a:spcPct val="100000"/>
              </a:lnSpc>
              <a:buFont typeface="Arial" panose="020B0604020202020204" pitchFamily="34" charset="0"/>
              <a:buChar char="•"/>
            </a:pPr>
            <a:r>
              <a:rPr lang="en-US" dirty="0">
                <a:latin typeface="Arial"/>
                <a:ea typeface="+mn-lt"/>
                <a:cs typeface="+mn-lt"/>
              </a:rPr>
              <a:t>The Data present in the </a:t>
            </a:r>
            <a:r>
              <a:rPr lang="en-US" dirty="0" err="1">
                <a:latin typeface="Arial"/>
                <a:ea typeface="+mn-lt"/>
                <a:cs typeface="+mn-lt"/>
              </a:rPr>
              <a:t>wallstreetbets</a:t>
            </a:r>
            <a:r>
              <a:rPr lang="en-US" dirty="0">
                <a:latin typeface="Arial"/>
                <a:ea typeface="+mn-lt"/>
                <a:cs typeface="+mn-lt"/>
              </a:rPr>
              <a:t> have the different timestamp, as result of stock data timestamp. We have transformed the time to same as stock market data which is </a:t>
            </a:r>
            <a:r>
              <a:rPr lang="en-US" dirty="0" err="1">
                <a:latin typeface="Arial"/>
                <a:ea typeface="+mn-lt"/>
                <a:cs typeface="+mn-lt"/>
              </a:rPr>
              <a:t>yyyy</a:t>
            </a:r>
            <a:r>
              <a:rPr lang="en-US" dirty="0">
                <a:latin typeface="Arial"/>
                <a:ea typeface="+mn-lt"/>
                <a:cs typeface="+mn-lt"/>
              </a:rPr>
              <a:t>-mm-dd.</a:t>
            </a:r>
            <a:endParaRPr lang="en-US" dirty="0">
              <a:latin typeface="Arial"/>
              <a:ea typeface="+mn-lt"/>
              <a:cs typeface="Arial"/>
            </a:endParaRPr>
          </a:p>
          <a:p>
            <a:pPr marL="342900" indent="-342900">
              <a:lnSpc>
                <a:spcPct val="100000"/>
              </a:lnSpc>
              <a:buFont typeface="Arial" panose="020B0604020202020204" pitchFamily="34" charset="0"/>
              <a:buChar char="•"/>
            </a:pPr>
            <a:r>
              <a:rPr lang="en-US" dirty="0">
                <a:latin typeface="Arial"/>
                <a:cs typeface="Arial"/>
              </a:rPr>
              <a:t>Used Pandas library and generated required to timestamp.</a:t>
            </a:r>
          </a:p>
          <a:p>
            <a:pPr marL="342900" indent="-342900">
              <a:lnSpc>
                <a:spcPct val="100000"/>
              </a:lnSpc>
              <a:buFont typeface="Arial" panose="020B0604020202020204" pitchFamily="34" charset="0"/>
              <a:buChar char="•"/>
            </a:pPr>
            <a:endParaRPr lang="en-US" dirty="0">
              <a:latin typeface="Arial"/>
              <a:cs typeface="Arial"/>
            </a:endParaRPr>
          </a:p>
        </p:txBody>
      </p:sp>
      <p:pic>
        <p:nvPicPr>
          <p:cNvPr id="4" name="Picture 3" descr="A screenshot of a computer screen&#10;&#10;Description automatically generated">
            <a:extLst>
              <a:ext uri="{FF2B5EF4-FFF2-40B4-BE49-F238E27FC236}">
                <a16:creationId xmlns:a16="http://schemas.microsoft.com/office/drawing/2014/main" id="{5E33055A-5695-19AB-A095-B37331751FB8}"/>
              </a:ext>
            </a:extLst>
          </p:cNvPr>
          <p:cNvPicPr>
            <a:picLocks noChangeAspect="1"/>
          </p:cNvPicPr>
          <p:nvPr/>
        </p:nvPicPr>
        <p:blipFill>
          <a:blip r:embed="rId2"/>
          <a:stretch>
            <a:fillRect/>
          </a:stretch>
        </p:blipFill>
        <p:spPr>
          <a:xfrm>
            <a:off x="5953780" y="1791587"/>
            <a:ext cx="5660211" cy="3183868"/>
          </a:xfrm>
          <a:prstGeom prst="rect">
            <a:avLst/>
          </a:prstGeom>
        </p:spPr>
      </p:pic>
      <p:sp>
        <p:nvSpPr>
          <p:cNvPr id="34" name="Freeform: Shape 33">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3" name="Group 22">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4" name="Freeform: Shape 23">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8"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815760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a:xfrm>
            <a:off x="525717" y="787068"/>
            <a:ext cx="4663649" cy="1455091"/>
          </a:xfrm>
        </p:spPr>
        <p:txBody>
          <a:bodyPr>
            <a:normAutofit/>
          </a:bodyPr>
          <a:lstStyle/>
          <a:p>
            <a:r>
              <a:rPr lang="en-US"/>
              <a:t>Results</a:t>
            </a:r>
          </a:p>
        </p:txBody>
      </p:sp>
      <p:sp>
        <p:nvSpPr>
          <p:cNvPr id="13" name="Freeform: Shape 12">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2"/>
            <a:ext cx="972241" cy="45718"/>
            <a:chOff x="4886325" y="3371754"/>
            <a:chExt cx="2418492" cy="113728"/>
          </a:xfrm>
          <a:solidFill>
            <a:schemeClr val="accent1"/>
          </a:solidFill>
        </p:grpSpPr>
        <p:sp>
          <p:nvSpPr>
            <p:cNvPr id="16"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7"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8"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2"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1"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 name="Content Placeholder 7">
            <a:extLst>
              <a:ext uri="{FF2B5EF4-FFF2-40B4-BE49-F238E27FC236}">
                <a16:creationId xmlns:a16="http://schemas.microsoft.com/office/drawing/2014/main" id="{28283D49-8B44-EBE8-9249-012B0171EA08}"/>
              </a:ext>
            </a:extLst>
          </p:cNvPr>
          <p:cNvSpPr>
            <a:spLocks noGrp="1"/>
          </p:cNvSpPr>
          <p:nvPr>
            <p:ph idx="1"/>
          </p:nvPr>
        </p:nvSpPr>
        <p:spPr>
          <a:xfrm>
            <a:off x="525717" y="2796427"/>
            <a:ext cx="4663649" cy="3274503"/>
          </a:xfrm>
        </p:spPr>
        <p:txBody>
          <a:bodyPr vert="horz" lIns="91440" tIns="45720" rIns="91440" bIns="45720" rtlCol="0" anchor="t">
            <a:noAutofit/>
          </a:bodyPr>
          <a:lstStyle/>
          <a:p>
            <a:pPr marL="342900" indent="-342900">
              <a:buFont typeface="Arial" panose="020B0604020202020204" pitchFamily="34" charset="0"/>
              <a:buChar char="•"/>
            </a:pPr>
            <a:r>
              <a:rPr lang="en-US" dirty="0">
                <a:latin typeface="Arial"/>
                <a:cs typeface="Arial"/>
              </a:rPr>
              <a:t>From NLTK we have imported </a:t>
            </a:r>
            <a:r>
              <a:rPr lang="en-US" dirty="0" err="1">
                <a:latin typeface="Arial"/>
                <a:cs typeface="Arial"/>
              </a:rPr>
              <a:t>SentimentIntensityAnalyzer</a:t>
            </a:r>
            <a:endParaRPr lang="en-US" dirty="0">
              <a:latin typeface="Arial"/>
              <a:cs typeface="Arial"/>
            </a:endParaRPr>
          </a:p>
          <a:p>
            <a:pPr marL="342900" indent="-342900">
              <a:buFont typeface="Arial" panose="020B0604020202020204" pitchFamily="34" charset="0"/>
              <a:buChar char="•"/>
            </a:pPr>
            <a:r>
              <a:rPr lang="en-US" dirty="0">
                <a:solidFill>
                  <a:srgbClr val="1F1F1F"/>
                </a:solidFill>
                <a:latin typeface="Arial"/>
                <a:ea typeface="+mn-lt"/>
                <a:cs typeface="+mn-lt"/>
              </a:rPr>
              <a:t>It's a rule-based model that assigns sentiment scores to words and phrases based on their semantic orientation as either positive or negative. SIA also considers capitalization, booster words (e.g., "very," "extremely"), and punctuation to adjust the intensity of the sentiment scores.</a:t>
            </a:r>
            <a:endParaRPr lang="en-US" dirty="0">
              <a:solidFill>
                <a:srgbClr val="040C28"/>
              </a:solidFill>
              <a:latin typeface="Arial"/>
            </a:endParaRPr>
          </a:p>
        </p:txBody>
      </p:sp>
      <p:pic>
        <p:nvPicPr>
          <p:cNvPr id="4" name="Content Placeholder 3" descr="A screenshot of a computer program&#10;&#10;Description automatically generated">
            <a:extLst>
              <a:ext uri="{FF2B5EF4-FFF2-40B4-BE49-F238E27FC236}">
                <a16:creationId xmlns:a16="http://schemas.microsoft.com/office/drawing/2014/main" id="{F6BA99DD-6172-2496-C48A-D355E1E4B334}"/>
              </a:ext>
            </a:extLst>
          </p:cNvPr>
          <p:cNvPicPr>
            <a:picLocks noChangeAspect="1"/>
          </p:cNvPicPr>
          <p:nvPr/>
        </p:nvPicPr>
        <p:blipFill rotWithShape="1">
          <a:blip r:embed="rId2"/>
          <a:srcRect l="5607" r="5607"/>
          <a:stretch/>
        </p:blipFill>
        <p:spPr>
          <a:xfrm>
            <a:off x="5953780" y="1590529"/>
            <a:ext cx="5660211" cy="3585983"/>
          </a:xfrm>
          <a:prstGeom prst="rect">
            <a:avLst/>
          </a:prstGeom>
        </p:spPr>
      </p:pic>
      <p:sp>
        <p:nvSpPr>
          <p:cNvPr id="23" name="Freeform: Shape 22">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5" name="Group 24">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6" name="Freeform: Shape 25">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Freeform: Shape 27">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9"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52846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a:xfrm>
            <a:off x="525717" y="787068"/>
            <a:ext cx="4663649" cy="1455091"/>
          </a:xfrm>
        </p:spPr>
        <p:txBody>
          <a:bodyPr>
            <a:normAutofit/>
          </a:bodyPr>
          <a:lstStyle/>
          <a:p>
            <a:r>
              <a:rPr lang="en-US"/>
              <a:t>Results</a:t>
            </a:r>
          </a:p>
        </p:txBody>
      </p:sp>
      <p:sp>
        <p:nvSpPr>
          <p:cNvPr id="13" name="Freeform: Shape 12">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6"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7"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8"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2"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1"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 name="Content Placeholder 7">
            <a:extLst>
              <a:ext uri="{FF2B5EF4-FFF2-40B4-BE49-F238E27FC236}">
                <a16:creationId xmlns:a16="http://schemas.microsoft.com/office/drawing/2014/main" id="{28283D49-8B44-EBE8-9249-012B0171EA08}"/>
              </a:ext>
            </a:extLst>
          </p:cNvPr>
          <p:cNvSpPr>
            <a:spLocks noGrp="1"/>
          </p:cNvSpPr>
          <p:nvPr>
            <p:ph idx="1"/>
          </p:nvPr>
        </p:nvSpPr>
        <p:spPr>
          <a:xfrm>
            <a:off x="525717" y="2796427"/>
            <a:ext cx="9476280" cy="3274503"/>
          </a:xfrm>
        </p:spPr>
        <p:txBody>
          <a:bodyPr vert="horz" lIns="91440" tIns="45720" rIns="91440" bIns="45720" rtlCol="0" anchor="t">
            <a:normAutofit lnSpcReduction="10000"/>
          </a:bodyPr>
          <a:lstStyle/>
          <a:p>
            <a:pPr marL="342900" indent="-342900">
              <a:buFont typeface="Wingdings,Sans-Serif" panose="020B0604020202020204" pitchFamily="34" charset="0"/>
              <a:buChar char="§"/>
            </a:pPr>
            <a:r>
              <a:rPr lang="en-US" dirty="0">
                <a:latin typeface="Arial"/>
                <a:cs typeface="Arial"/>
              </a:rPr>
              <a:t>Analyzed the Reddit discussions for sentiment to see whether each stock being discussed with a good, negative, or neutral attitude.</a:t>
            </a:r>
          </a:p>
          <a:p>
            <a:pPr marL="342900" indent="-342900">
              <a:buFont typeface="Wingdings,Sans-Serif" panose="020B0604020202020204" pitchFamily="34" charset="0"/>
              <a:buChar char="§"/>
            </a:pPr>
            <a:r>
              <a:rPr lang="en-US" dirty="0">
                <a:latin typeface="Arial"/>
                <a:cs typeface="Arial"/>
              </a:rPr>
              <a:t>For each chat or topic, assign a sentiment score.</a:t>
            </a:r>
          </a:p>
          <a:p>
            <a:pPr lvl="2" indent="-228600">
              <a:buFont typeface="Wingdings" panose="020B0604020202020204" pitchFamily="34" charset="0"/>
              <a:buChar char="§"/>
            </a:pPr>
            <a:r>
              <a:rPr lang="en-US" sz="2000" dirty="0">
                <a:solidFill>
                  <a:srgbClr val="1F1F1F"/>
                </a:solidFill>
                <a:latin typeface="Arial"/>
                <a:ea typeface="+mn-lt"/>
                <a:cs typeface="+mn-lt"/>
              </a:rPr>
              <a:t>Negative Scores (-1.0 to -0.5)</a:t>
            </a:r>
            <a:endParaRPr lang="en-US" sz="2000" dirty="0">
              <a:solidFill>
                <a:srgbClr val="000000"/>
              </a:solidFill>
              <a:latin typeface="Arial"/>
              <a:ea typeface="+mn-lt"/>
              <a:cs typeface="+mn-lt"/>
            </a:endParaRPr>
          </a:p>
          <a:p>
            <a:pPr lvl="2" indent="-228600">
              <a:buFont typeface="Wingdings" panose="020B0604020202020204" pitchFamily="34" charset="0"/>
              <a:buChar char="§"/>
            </a:pPr>
            <a:r>
              <a:rPr lang="en-US" sz="2200" dirty="0">
                <a:solidFill>
                  <a:srgbClr val="1F1F1F"/>
                </a:solidFill>
                <a:latin typeface="Arial"/>
                <a:ea typeface="+mn-lt"/>
                <a:cs typeface="+mn-lt"/>
              </a:rPr>
              <a:t>Weak Negative Scores (-0.5 to -0.1)</a:t>
            </a:r>
            <a:endParaRPr lang="en-US" sz="2200" dirty="0">
              <a:solidFill>
                <a:srgbClr val="000000"/>
              </a:solidFill>
              <a:latin typeface="Arial"/>
              <a:ea typeface="+mn-lt"/>
              <a:cs typeface="+mn-lt"/>
            </a:endParaRPr>
          </a:p>
          <a:p>
            <a:pPr lvl="2" indent="-228600">
              <a:buFont typeface="Wingdings" panose="020B0604020202020204" pitchFamily="34" charset="0"/>
              <a:buChar char="§"/>
            </a:pPr>
            <a:r>
              <a:rPr lang="en-US" sz="2200" dirty="0">
                <a:solidFill>
                  <a:srgbClr val="1F1F1F"/>
                </a:solidFill>
                <a:latin typeface="Arial"/>
                <a:ea typeface="+mn-lt"/>
                <a:cs typeface="+mn-lt"/>
              </a:rPr>
              <a:t>Neutral Scores (-0.1 to 0.1)</a:t>
            </a:r>
            <a:endParaRPr lang="en-US" sz="2200" dirty="0">
              <a:solidFill>
                <a:srgbClr val="000000"/>
              </a:solidFill>
              <a:latin typeface="Arial"/>
              <a:ea typeface="+mn-lt"/>
              <a:cs typeface="+mn-lt"/>
            </a:endParaRPr>
          </a:p>
          <a:p>
            <a:pPr lvl="2" indent="-228600">
              <a:buFont typeface="Wingdings" panose="020B0604020202020204" pitchFamily="34" charset="0"/>
              <a:buChar char="§"/>
            </a:pPr>
            <a:r>
              <a:rPr lang="en-US" sz="2200" dirty="0">
                <a:solidFill>
                  <a:srgbClr val="1F1F1F"/>
                </a:solidFill>
                <a:latin typeface="Arial"/>
                <a:ea typeface="+mn-lt"/>
                <a:cs typeface="+mn-lt"/>
              </a:rPr>
              <a:t> </a:t>
            </a:r>
            <a:r>
              <a:rPr lang="en-US" sz="2200" dirty="0" err="1">
                <a:solidFill>
                  <a:srgbClr val="1F1F1F"/>
                </a:solidFill>
                <a:latin typeface="Arial"/>
                <a:ea typeface="+mn-lt"/>
                <a:cs typeface="+mn-lt"/>
              </a:rPr>
              <a:t>eak</a:t>
            </a:r>
            <a:r>
              <a:rPr lang="en-US" sz="2200" dirty="0">
                <a:solidFill>
                  <a:srgbClr val="1F1F1F"/>
                </a:solidFill>
                <a:latin typeface="Arial"/>
                <a:ea typeface="+mn-lt"/>
                <a:cs typeface="+mn-lt"/>
              </a:rPr>
              <a:t> Positive Scores (0.1 to 0.5)</a:t>
            </a:r>
            <a:endParaRPr lang="en-US" dirty="0">
              <a:solidFill>
                <a:srgbClr val="000000"/>
              </a:solidFill>
              <a:latin typeface="Arial"/>
              <a:ea typeface="+mn-lt"/>
              <a:cs typeface="Arial"/>
            </a:endParaRPr>
          </a:p>
          <a:p>
            <a:pPr lvl="2" indent="-228600">
              <a:buFont typeface="Wingdings" panose="020B0604020202020204" pitchFamily="34" charset="0"/>
              <a:buChar char="§"/>
            </a:pPr>
            <a:r>
              <a:rPr lang="en-US" sz="2200" dirty="0">
                <a:solidFill>
                  <a:srgbClr val="1F1F1F"/>
                </a:solidFill>
                <a:latin typeface="Arial"/>
                <a:ea typeface="+mn-lt"/>
                <a:cs typeface="+mn-lt"/>
              </a:rPr>
              <a:t>Strong Positive Scores (0.5 to 1.0)</a:t>
            </a:r>
            <a:r>
              <a:rPr lang="en-US" sz="2200" dirty="0">
                <a:solidFill>
                  <a:srgbClr val="374151"/>
                </a:solidFill>
                <a:latin typeface="Arial"/>
                <a:ea typeface="+mn-lt"/>
                <a:cs typeface="+mn-lt"/>
              </a:rPr>
              <a:t>   </a:t>
            </a:r>
            <a:r>
              <a:rPr lang="en-US" dirty="0">
                <a:solidFill>
                  <a:srgbClr val="374151"/>
                </a:solidFill>
                <a:latin typeface="Arial"/>
                <a:ea typeface="+mn-lt"/>
                <a:cs typeface="+mn-lt"/>
              </a:rPr>
              <a:t>                  </a:t>
            </a:r>
            <a:endParaRPr lang="en-US" dirty="0">
              <a:latin typeface="Arial"/>
              <a:cs typeface="Arial"/>
            </a:endParaRPr>
          </a:p>
        </p:txBody>
      </p:sp>
      <p:sp>
        <p:nvSpPr>
          <p:cNvPr id="23" name="Freeform: Shape 22">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5" name="Group 24">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6" name="Freeform: Shape 25">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Freeform: Shape 27">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9"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96886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a:xfrm>
            <a:off x="525717" y="787068"/>
            <a:ext cx="4663649" cy="1455091"/>
          </a:xfrm>
        </p:spPr>
        <p:txBody>
          <a:bodyPr>
            <a:normAutofit/>
          </a:bodyPr>
          <a:lstStyle/>
          <a:p>
            <a:r>
              <a:rPr lang="en-US"/>
              <a:t>Results</a:t>
            </a:r>
          </a:p>
        </p:txBody>
      </p:sp>
      <p:sp>
        <p:nvSpPr>
          <p:cNvPr id="13" name="Freeform: Shape 12">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6"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7"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8"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2"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1"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 name="Content Placeholder 7">
            <a:extLst>
              <a:ext uri="{FF2B5EF4-FFF2-40B4-BE49-F238E27FC236}">
                <a16:creationId xmlns:a16="http://schemas.microsoft.com/office/drawing/2014/main" id="{28283D49-8B44-EBE8-9249-012B0171EA08}"/>
              </a:ext>
            </a:extLst>
          </p:cNvPr>
          <p:cNvSpPr>
            <a:spLocks noGrp="1"/>
          </p:cNvSpPr>
          <p:nvPr>
            <p:ph idx="1"/>
          </p:nvPr>
        </p:nvSpPr>
        <p:spPr>
          <a:xfrm>
            <a:off x="525717" y="2796427"/>
            <a:ext cx="9476280" cy="3274503"/>
          </a:xfrm>
        </p:spPr>
        <p:txBody>
          <a:bodyPr vert="horz" lIns="91440" tIns="45720" rIns="91440" bIns="45720" rtlCol="0" anchor="t">
            <a:normAutofit/>
          </a:bodyPr>
          <a:lstStyle/>
          <a:p>
            <a:pPr marL="342900" indent="-342900">
              <a:buChar char="•"/>
            </a:pPr>
            <a:r>
              <a:rPr lang="en-US" dirty="0">
                <a:solidFill>
                  <a:srgbClr val="374151"/>
                </a:solidFill>
                <a:latin typeface="Arial"/>
                <a:ea typeface="+mn-lt"/>
                <a:cs typeface="+mn-lt"/>
              </a:rPr>
              <a:t>Addition to that we have used re </a:t>
            </a:r>
            <a:r>
              <a:rPr lang="en-US" dirty="0">
                <a:solidFill>
                  <a:srgbClr val="1F1F1F"/>
                </a:solidFill>
                <a:latin typeface="Arial"/>
                <a:ea typeface="+mn-lt"/>
                <a:cs typeface="+mn-lt"/>
              </a:rPr>
              <a:t>(regular expressions) is a built-in module in Python that provides functionality for pattern matching and text manipulation.</a:t>
            </a:r>
            <a:endParaRPr lang="en-US" dirty="0">
              <a:solidFill>
                <a:srgbClr val="000000"/>
              </a:solidFill>
              <a:latin typeface="Arial"/>
              <a:ea typeface="+mn-lt"/>
              <a:cs typeface="Arial"/>
            </a:endParaRPr>
          </a:p>
          <a:p>
            <a:pPr marL="342900" indent="-342900">
              <a:buChar char="•"/>
            </a:pPr>
            <a:r>
              <a:rPr lang="en-US" dirty="0" err="1">
                <a:solidFill>
                  <a:srgbClr val="374151"/>
                </a:solidFill>
                <a:latin typeface="Arial"/>
                <a:ea typeface="+mn-lt"/>
                <a:cs typeface="+mn-lt"/>
              </a:rPr>
              <a:t>re.findall</a:t>
            </a:r>
            <a:r>
              <a:rPr lang="en-US" dirty="0">
                <a:solidFill>
                  <a:srgbClr val="1F1F1F"/>
                </a:solidFill>
                <a:latin typeface="Arial"/>
                <a:ea typeface="+mn-lt"/>
                <a:cs typeface="+mn-lt"/>
              </a:rPr>
              <a:t>: This function applies the regular expression pattern to the </a:t>
            </a:r>
            <a:r>
              <a:rPr lang="en-US" dirty="0">
                <a:solidFill>
                  <a:srgbClr val="374151"/>
                </a:solidFill>
                <a:latin typeface="Arial"/>
                <a:ea typeface="+mn-lt"/>
                <a:cs typeface="+mn-lt"/>
              </a:rPr>
              <a:t>str(title)</a:t>
            </a:r>
            <a:r>
              <a:rPr lang="en-US" dirty="0">
                <a:solidFill>
                  <a:srgbClr val="1F1F1F"/>
                </a:solidFill>
                <a:latin typeface="Arial"/>
                <a:ea typeface="+mn-lt"/>
                <a:cs typeface="+mn-lt"/>
              </a:rPr>
              <a:t> string and returns a list of all occurrences of the matched pattern.</a:t>
            </a:r>
            <a:endParaRPr lang="en-US" dirty="0">
              <a:solidFill>
                <a:srgbClr val="000000"/>
              </a:solidFill>
              <a:latin typeface="Arial"/>
              <a:ea typeface="+mn-lt"/>
              <a:cs typeface="Arial"/>
            </a:endParaRPr>
          </a:p>
          <a:p>
            <a:pPr marL="342900" indent="-342900">
              <a:buChar char="•"/>
            </a:pPr>
            <a:r>
              <a:rPr lang="en-US" dirty="0">
                <a:solidFill>
                  <a:srgbClr val="374151"/>
                </a:solidFill>
                <a:latin typeface="Arial"/>
                <a:cs typeface="Arial"/>
              </a:rPr>
              <a:t>We have extracted the tickers present in the posts of the reddit, by using the above module along with the sentiment score for the post where the ticker is present.</a:t>
            </a:r>
            <a:r>
              <a:rPr lang="en-US" sz="2200" dirty="0">
                <a:solidFill>
                  <a:srgbClr val="374151"/>
                </a:solidFill>
                <a:latin typeface="Arial"/>
                <a:cs typeface="Arial"/>
              </a:rPr>
              <a:t> </a:t>
            </a:r>
          </a:p>
        </p:txBody>
      </p:sp>
      <p:sp>
        <p:nvSpPr>
          <p:cNvPr id="23" name="Freeform: Shape 22">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5" name="Group 24">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6" name="Freeform: Shape 25">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Freeform: Shape 27">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9"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299547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a:xfrm>
            <a:off x="525717" y="787068"/>
            <a:ext cx="4663649" cy="1455091"/>
          </a:xfrm>
        </p:spPr>
        <p:txBody>
          <a:bodyPr>
            <a:normAutofit/>
          </a:bodyPr>
          <a:lstStyle/>
          <a:p>
            <a:r>
              <a:rPr lang="en-US"/>
              <a:t>Results</a:t>
            </a:r>
          </a:p>
        </p:txBody>
      </p:sp>
      <p:sp>
        <p:nvSpPr>
          <p:cNvPr id="13" name="Freeform: Shape 12">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6"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7"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8"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2"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1"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 name="Content Placeholder 7">
            <a:extLst>
              <a:ext uri="{FF2B5EF4-FFF2-40B4-BE49-F238E27FC236}">
                <a16:creationId xmlns:a16="http://schemas.microsoft.com/office/drawing/2014/main" id="{28283D49-8B44-EBE8-9249-012B0171EA08}"/>
              </a:ext>
            </a:extLst>
          </p:cNvPr>
          <p:cNvSpPr>
            <a:spLocks noGrp="1"/>
          </p:cNvSpPr>
          <p:nvPr>
            <p:ph idx="1"/>
          </p:nvPr>
        </p:nvSpPr>
        <p:spPr>
          <a:xfrm>
            <a:off x="525717" y="2796427"/>
            <a:ext cx="4663649" cy="3274503"/>
          </a:xfrm>
        </p:spPr>
        <p:txBody>
          <a:bodyPr vert="horz" lIns="91440" tIns="45720" rIns="91440" bIns="45720" rtlCol="0" anchor="t">
            <a:normAutofit/>
          </a:bodyPr>
          <a:lstStyle/>
          <a:p>
            <a:pPr marL="342900" indent="-342900">
              <a:buFont typeface="Wingdings,Sans-Serif" panose="020B0604020202020204" pitchFamily="34" charset="0"/>
              <a:buChar char="§"/>
            </a:pPr>
            <a:endParaRPr lang="en-US">
              <a:latin typeface="Arial"/>
              <a:cs typeface="Arial"/>
            </a:endParaRPr>
          </a:p>
          <a:p>
            <a:pPr marL="342900" indent="-342900">
              <a:buFont typeface="Arial" panose="020B0604020202020204" pitchFamily="34" charset="0"/>
              <a:buChar char="•"/>
            </a:pPr>
            <a:endParaRPr lang="en-US">
              <a:latin typeface="Arial"/>
              <a:cs typeface="Arial"/>
            </a:endParaRPr>
          </a:p>
        </p:txBody>
      </p:sp>
      <p:sp>
        <p:nvSpPr>
          <p:cNvPr id="23" name="Freeform: Shape 22">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5" name="Group 24">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6" name="Freeform: Shape 25">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Freeform: Shape 27">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9"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767E5132-45FF-CB7F-9E15-4A24A66AAA6C}"/>
              </a:ext>
            </a:extLst>
          </p:cNvPr>
          <p:cNvPicPr>
            <a:picLocks noChangeAspect="1"/>
          </p:cNvPicPr>
          <p:nvPr/>
        </p:nvPicPr>
        <p:blipFill>
          <a:blip r:embed="rId2"/>
          <a:stretch>
            <a:fillRect/>
          </a:stretch>
        </p:blipFill>
        <p:spPr>
          <a:xfrm>
            <a:off x="408029" y="3429558"/>
            <a:ext cx="6096000" cy="3429000"/>
          </a:xfrm>
          <a:prstGeom prst="rect">
            <a:avLst/>
          </a:prstGeom>
        </p:spPr>
      </p:pic>
      <p:pic>
        <p:nvPicPr>
          <p:cNvPr id="4" name="Picture 3" descr="A screenshot of a computer program&#10;&#10;Description automatically generated">
            <a:extLst>
              <a:ext uri="{FF2B5EF4-FFF2-40B4-BE49-F238E27FC236}">
                <a16:creationId xmlns:a16="http://schemas.microsoft.com/office/drawing/2014/main" id="{45569C71-6804-D75B-410E-E39DAF8A868C}"/>
              </a:ext>
            </a:extLst>
          </p:cNvPr>
          <p:cNvPicPr>
            <a:picLocks noChangeAspect="1"/>
          </p:cNvPicPr>
          <p:nvPr/>
        </p:nvPicPr>
        <p:blipFill>
          <a:blip r:embed="rId3"/>
          <a:stretch>
            <a:fillRect/>
          </a:stretch>
        </p:blipFill>
        <p:spPr>
          <a:xfrm>
            <a:off x="5792266" y="3997"/>
            <a:ext cx="6096000" cy="3429000"/>
          </a:xfrm>
          <a:prstGeom prst="rect">
            <a:avLst/>
          </a:prstGeom>
        </p:spPr>
      </p:pic>
    </p:spTree>
    <p:extLst>
      <p:ext uri="{BB962C8B-B14F-4D97-AF65-F5344CB8AC3E}">
        <p14:creationId xmlns:p14="http://schemas.microsoft.com/office/powerpoint/2010/main" val="3737786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a:xfrm>
            <a:off x="525717" y="787068"/>
            <a:ext cx="4663649" cy="1455091"/>
          </a:xfrm>
        </p:spPr>
        <p:txBody>
          <a:bodyPr>
            <a:normAutofit/>
          </a:bodyPr>
          <a:lstStyle/>
          <a:p>
            <a:r>
              <a:rPr lang="en-US"/>
              <a:t>Results</a:t>
            </a:r>
          </a:p>
        </p:txBody>
      </p:sp>
      <p:sp>
        <p:nvSpPr>
          <p:cNvPr id="13" name="Freeform: Shape 12">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6"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7"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8"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2"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1"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 name="Content Placeholder 7">
            <a:extLst>
              <a:ext uri="{FF2B5EF4-FFF2-40B4-BE49-F238E27FC236}">
                <a16:creationId xmlns:a16="http://schemas.microsoft.com/office/drawing/2014/main" id="{28283D49-8B44-EBE8-9249-012B0171EA08}"/>
              </a:ext>
            </a:extLst>
          </p:cNvPr>
          <p:cNvSpPr>
            <a:spLocks noGrp="1"/>
          </p:cNvSpPr>
          <p:nvPr>
            <p:ph idx="1"/>
          </p:nvPr>
        </p:nvSpPr>
        <p:spPr>
          <a:xfrm>
            <a:off x="525717" y="2796427"/>
            <a:ext cx="9476280" cy="3274503"/>
          </a:xfrm>
        </p:spPr>
        <p:txBody>
          <a:bodyPr vert="horz" lIns="91440" tIns="45720" rIns="91440" bIns="45720" rtlCol="0" anchor="t">
            <a:noAutofit/>
          </a:bodyPr>
          <a:lstStyle/>
          <a:p>
            <a:pPr marL="342900" indent="-342900">
              <a:buChar char="•"/>
            </a:pPr>
            <a:r>
              <a:rPr lang="en-US" dirty="0">
                <a:solidFill>
                  <a:srgbClr val="374151"/>
                </a:solidFill>
                <a:latin typeface="Arial"/>
                <a:ea typeface="+mn-lt"/>
                <a:cs typeface="+mn-lt"/>
              </a:rPr>
              <a:t>As we can see and say that after sentiment analyze and ticker extraction, some posts may have some words which contains similar formats as tickers.</a:t>
            </a:r>
            <a:endParaRPr lang="en-US" dirty="0">
              <a:solidFill>
                <a:srgbClr val="000000"/>
              </a:solidFill>
              <a:latin typeface="Arial"/>
              <a:ea typeface="+mn-lt"/>
              <a:cs typeface="Arial"/>
            </a:endParaRPr>
          </a:p>
          <a:p>
            <a:pPr marL="342900" indent="-342900">
              <a:buChar char="•"/>
            </a:pPr>
            <a:r>
              <a:rPr lang="en-US" dirty="0">
                <a:solidFill>
                  <a:srgbClr val="374151"/>
                </a:solidFill>
                <a:latin typeface="Arial"/>
                <a:ea typeface="+mn-lt"/>
                <a:cs typeface="+mn-lt"/>
              </a:rPr>
              <a:t>The '</a:t>
            </a:r>
            <a:r>
              <a:rPr lang="en-US" dirty="0" err="1">
                <a:solidFill>
                  <a:srgbClr val="374151"/>
                </a:solidFill>
                <a:latin typeface="Arial"/>
                <a:ea typeface="+mn-lt"/>
                <a:cs typeface="+mn-lt"/>
              </a:rPr>
              <a:t>findall</a:t>
            </a:r>
            <a:r>
              <a:rPr lang="en-US" dirty="0">
                <a:solidFill>
                  <a:srgbClr val="374151"/>
                </a:solidFill>
                <a:latin typeface="Arial"/>
                <a:ea typeface="+mn-lt"/>
                <a:cs typeface="+mn-lt"/>
              </a:rPr>
              <a:t>' function will extract those values also, we don’t need those values as they are not the tickers. For that we have done the comparison of the two csv files which one of them contains ticker names.</a:t>
            </a:r>
            <a:endParaRPr lang="en-US" dirty="0">
              <a:solidFill>
                <a:srgbClr val="374151"/>
              </a:solidFill>
              <a:latin typeface="Arial"/>
              <a:ea typeface="+mn-lt"/>
              <a:cs typeface="Arial"/>
            </a:endParaRPr>
          </a:p>
          <a:p>
            <a:pPr marL="342900" indent="-342900">
              <a:buChar char="•"/>
            </a:pPr>
            <a:r>
              <a:rPr lang="en-US" dirty="0">
                <a:solidFill>
                  <a:srgbClr val="374151"/>
                </a:solidFill>
                <a:latin typeface="Arial"/>
                <a:cs typeface="Arial"/>
              </a:rPr>
              <a:t>Another file generated from sentiment analyzer, we have extracted the only valid tickers and with their sentiment score along with the date of the post.</a:t>
            </a:r>
          </a:p>
          <a:p>
            <a:pPr marL="342900" indent="-342900">
              <a:buChar char="•"/>
            </a:pPr>
            <a:r>
              <a:rPr lang="en-US" dirty="0">
                <a:solidFill>
                  <a:srgbClr val="374151"/>
                </a:solidFill>
                <a:latin typeface="Arial"/>
                <a:cs typeface="Arial"/>
              </a:rPr>
              <a:t>We have extracted the tickers present in the posts of the reddit, by using the above module along with the sentiment score for the post where the ticker is present.</a:t>
            </a:r>
            <a:r>
              <a:rPr lang="en-US" sz="2400" dirty="0">
                <a:solidFill>
                  <a:srgbClr val="374151"/>
                </a:solidFill>
                <a:latin typeface="Arial"/>
                <a:cs typeface="Arial"/>
              </a:rPr>
              <a:t> </a:t>
            </a:r>
          </a:p>
        </p:txBody>
      </p:sp>
      <p:sp>
        <p:nvSpPr>
          <p:cNvPr id="23" name="Freeform: Shape 22">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5" name="Group 24">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6" name="Freeform: Shape 25">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Freeform: Shape 27">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9"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717847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a:xfrm>
            <a:off x="525717" y="787068"/>
            <a:ext cx="4663649" cy="1455091"/>
          </a:xfrm>
        </p:spPr>
        <p:txBody>
          <a:bodyPr>
            <a:normAutofit/>
          </a:bodyPr>
          <a:lstStyle/>
          <a:p>
            <a:r>
              <a:rPr lang="en-US"/>
              <a:t>Results</a:t>
            </a:r>
          </a:p>
        </p:txBody>
      </p:sp>
      <p:sp>
        <p:nvSpPr>
          <p:cNvPr id="13" name="Freeform: Shape 12">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6"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7"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8"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2"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1"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 name="Content Placeholder 7">
            <a:extLst>
              <a:ext uri="{FF2B5EF4-FFF2-40B4-BE49-F238E27FC236}">
                <a16:creationId xmlns:a16="http://schemas.microsoft.com/office/drawing/2014/main" id="{28283D49-8B44-EBE8-9249-012B0171EA08}"/>
              </a:ext>
            </a:extLst>
          </p:cNvPr>
          <p:cNvSpPr>
            <a:spLocks noGrp="1"/>
          </p:cNvSpPr>
          <p:nvPr>
            <p:ph idx="1"/>
          </p:nvPr>
        </p:nvSpPr>
        <p:spPr>
          <a:xfrm>
            <a:off x="525717" y="2796427"/>
            <a:ext cx="4663649" cy="3274503"/>
          </a:xfrm>
        </p:spPr>
        <p:txBody>
          <a:bodyPr vert="horz" lIns="91440" tIns="45720" rIns="91440" bIns="45720" rtlCol="0" anchor="t">
            <a:normAutofit/>
          </a:bodyPr>
          <a:lstStyle/>
          <a:p>
            <a:pPr marL="342900" indent="-342900">
              <a:buFont typeface="Wingdings,Sans-Serif" panose="020B0604020202020204" pitchFamily="34" charset="0"/>
              <a:buChar char="§"/>
            </a:pPr>
            <a:endParaRPr lang="en-US">
              <a:latin typeface="Arial"/>
              <a:cs typeface="Arial"/>
            </a:endParaRPr>
          </a:p>
          <a:p>
            <a:pPr marL="342900" indent="-342900">
              <a:buFont typeface="Arial" panose="020B0604020202020204" pitchFamily="34" charset="0"/>
              <a:buChar char="•"/>
            </a:pPr>
            <a:endParaRPr lang="en-US">
              <a:latin typeface="Arial"/>
              <a:cs typeface="Arial"/>
            </a:endParaRPr>
          </a:p>
        </p:txBody>
      </p:sp>
      <p:sp>
        <p:nvSpPr>
          <p:cNvPr id="23" name="Freeform: Shape 22">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5" name="Group 24">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6" name="Freeform: Shape 25">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Freeform: Shape 27">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9"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767E5132-45FF-CB7F-9E15-4A24A66AAA6C}"/>
              </a:ext>
            </a:extLst>
          </p:cNvPr>
          <p:cNvPicPr>
            <a:picLocks noChangeAspect="1"/>
          </p:cNvPicPr>
          <p:nvPr/>
        </p:nvPicPr>
        <p:blipFill>
          <a:blip r:embed="rId2"/>
          <a:stretch>
            <a:fillRect/>
          </a:stretch>
        </p:blipFill>
        <p:spPr>
          <a:xfrm>
            <a:off x="408029" y="3429558"/>
            <a:ext cx="6096000" cy="3429000"/>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45569C71-6804-D75B-410E-E39DAF8A868C}"/>
              </a:ext>
            </a:extLst>
          </p:cNvPr>
          <p:cNvPicPr>
            <a:picLocks noChangeAspect="1"/>
          </p:cNvPicPr>
          <p:nvPr/>
        </p:nvPicPr>
        <p:blipFill>
          <a:blip r:embed="rId3"/>
          <a:stretch>
            <a:fillRect/>
          </a:stretch>
        </p:blipFill>
        <p:spPr>
          <a:xfrm>
            <a:off x="5792266" y="3997"/>
            <a:ext cx="6096000" cy="3429000"/>
          </a:xfrm>
          <a:prstGeom prst="rect">
            <a:avLst/>
          </a:prstGeom>
        </p:spPr>
      </p:pic>
    </p:spTree>
    <p:extLst>
      <p:ext uri="{BB962C8B-B14F-4D97-AF65-F5344CB8AC3E}">
        <p14:creationId xmlns:p14="http://schemas.microsoft.com/office/powerpoint/2010/main" val="4842324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a:xfrm>
            <a:off x="525717" y="787068"/>
            <a:ext cx="4663649" cy="1455091"/>
          </a:xfrm>
        </p:spPr>
        <p:txBody>
          <a:bodyPr>
            <a:normAutofit/>
          </a:bodyPr>
          <a:lstStyle/>
          <a:p>
            <a:r>
              <a:rPr lang="en-US"/>
              <a:t>Results</a:t>
            </a:r>
          </a:p>
        </p:txBody>
      </p:sp>
      <p:sp>
        <p:nvSpPr>
          <p:cNvPr id="13" name="Freeform: Shape 12">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6"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7"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8"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2"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1"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 name="Content Placeholder 7">
            <a:extLst>
              <a:ext uri="{FF2B5EF4-FFF2-40B4-BE49-F238E27FC236}">
                <a16:creationId xmlns:a16="http://schemas.microsoft.com/office/drawing/2014/main" id="{28283D49-8B44-EBE8-9249-012B0171EA08}"/>
              </a:ext>
            </a:extLst>
          </p:cNvPr>
          <p:cNvSpPr>
            <a:spLocks noGrp="1"/>
          </p:cNvSpPr>
          <p:nvPr>
            <p:ph idx="1"/>
          </p:nvPr>
        </p:nvSpPr>
        <p:spPr>
          <a:xfrm>
            <a:off x="525717" y="2796427"/>
            <a:ext cx="9476280" cy="3274503"/>
          </a:xfrm>
        </p:spPr>
        <p:txBody>
          <a:bodyPr vert="horz" lIns="91440" tIns="45720" rIns="91440" bIns="45720" rtlCol="0" anchor="t">
            <a:normAutofit/>
          </a:bodyPr>
          <a:lstStyle/>
          <a:p>
            <a:pPr marL="342900" indent="-342900">
              <a:buFont typeface="Wingdings" panose="020B0604020202020204" pitchFamily="34" charset="0"/>
              <a:buChar char="q"/>
            </a:pPr>
            <a:r>
              <a:rPr lang="en-US" b="1" dirty="0">
                <a:solidFill>
                  <a:srgbClr val="000000"/>
                </a:solidFill>
                <a:ea typeface="+mn-lt"/>
                <a:cs typeface="+mn-lt"/>
              </a:rPr>
              <a:t>Correlation </a:t>
            </a:r>
          </a:p>
          <a:p>
            <a:pPr marL="342900" lvl="1"/>
            <a:r>
              <a:rPr lang="en-US" sz="2000" dirty="0">
                <a:solidFill>
                  <a:srgbClr val="000000"/>
                </a:solidFill>
                <a:latin typeface="Arial"/>
                <a:ea typeface="+mn-lt"/>
                <a:cs typeface="+mn-lt"/>
              </a:rPr>
              <a:t>We have correlated the both stock data and sentiment.</a:t>
            </a:r>
          </a:p>
          <a:p>
            <a:pPr marL="342900" lvl="1"/>
            <a:r>
              <a:rPr lang="en-US" sz="2000" dirty="0">
                <a:solidFill>
                  <a:srgbClr val="000000"/>
                </a:solidFill>
                <a:latin typeface="Arial"/>
                <a:cs typeface="Arial"/>
              </a:rPr>
              <a:t>We have extracted the data from the file which have </a:t>
            </a:r>
            <a:r>
              <a:rPr lang="en-US" sz="2000" dirty="0" err="1">
                <a:solidFill>
                  <a:srgbClr val="000000"/>
                </a:solidFill>
                <a:latin typeface="Arial"/>
                <a:cs typeface="Arial"/>
              </a:rPr>
              <a:t>date,ticker</a:t>
            </a:r>
            <a:r>
              <a:rPr lang="en-US" sz="2000" dirty="0">
                <a:solidFill>
                  <a:srgbClr val="000000"/>
                </a:solidFill>
                <a:latin typeface="Arial"/>
                <a:cs typeface="Arial"/>
              </a:rPr>
              <a:t> name and </a:t>
            </a:r>
            <a:r>
              <a:rPr lang="en-US" sz="2000" dirty="0" err="1">
                <a:solidFill>
                  <a:srgbClr val="000000"/>
                </a:solidFill>
                <a:latin typeface="Arial"/>
                <a:cs typeface="Arial"/>
              </a:rPr>
              <a:t>ist</a:t>
            </a:r>
            <a:r>
              <a:rPr lang="en-US" sz="2000" dirty="0">
                <a:solidFill>
                  <a:srgbClr val="000000"/>
                </a:solidFill>
                <a:latin typeface="Arial"/>
                <a:cs typeface="Arial"/>
              </a:rPr>
              <a:t> sentiment score. </a:t>
            </a:r>
          </a:p>
          <a:p>
            <a:pPr marL="342900" lvl="1"/>
            <a:r>
              <a:rPr lang="en-US" sz="2000" dirty="0">
                <a:solidFill>
                  <a:srgbClr val="000000"/>
                </a:solidFill>
                <a:latin typeface="Arial"/>
                <a:cs typeface="Arial"/>
              </a:rPr>
              <a:t>Correlated to the Close value in the stock data of individual ticker stock data file.</a:t>
            </a:r>
          </a:p>
          <a:p>
            <a:pPr marL="400050" lvl="1" indent="-285750"/>
            <a:endParaRPr lang="en-US" b="1" dirty="0">
              <a:solidFill>
                <a:srgbClr val="000000"/>
              </a:solidFill>
              <a:latin typeface="Avenir Next LT Pro"/>
              <a:cs typeface="Arial"/>
            </a:endParaRPr>
          </a:p>
        </p:txBody>
      </p:sp>
      <p:sp>
        <p:nvSpPr>
          <p:cNvPr id="23" name="Freeform: Shape 22">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5" name="Group 24">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6" name="Freeform: Shape 25">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Freeform: Shape 27">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9"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881708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a:xfrm>
            <a:off x="525717" y="787068"/>
            <a:ext cx="4663649" cy="1455091"/>
          </a:xfrm>
        </p:spPr>
        <p:txBody>
          <a:bodyPr>
            <a:normAutofit/>
          </a:bodyPr>
          <a:lstStyle/>
          <a:p>
            <a:r>
              <a:rPr lang="en-US"/>
              <a:t>Results</a:t>
            </a:r>
          </a:p>
        </p:txBody>
      </p:sp>
      <p:sp>
        <p:nvSpPr>
          <p:cNvPr id="13" name="Freeform: Shape 12">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6"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7"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8"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2"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1"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 name="Content Placeholder 7">
            <a:extLst>
              <a:ext uri="{FF2B5EF4-FFF2-40B4-BE49-F238E27FC236}">
                <a16:creationId xmlns:a16="http://schemas.microsoft.com/office/drawing/2014/main" id="{28283D49-8B44-EBE8-9249-012B0171EA08}"/>
              </a:ext>
            </a:extLst>
          </p:cNvPr>
          <p:cNvSpPr>
            <a:spLocks noGrp="1"/>
          </p:cNvSpPr>
          <p:nvPr>
            <p:ph idx="1"/>
          </p:nvPr>
        </p:nvSpPr>
        <p:spPr>
          <a:xfrm>
            <a:off x="525717" y="2796427"/>
            <a:ext cx="9476280" cy="3274503"/>
          </a:xfrm>
        </p:spPr>
        <p:txBody>
          <a:bodyPr vert="horz" lIns="91440" tIns="45720" rIns="91440" bIns="45720" rtlCol="0" anchor="t">
            <a:noAutofit/>
          </a:bodyPr>
          <a:lstStyle/>
          <a:p>
            <a:pPr marL="342900" indent="-342900">
              <a:buFont typeface="Wingdings" panose="020B0604020202020204" pitchFamily="34" charset="0"/>
              <a:buChar char="q"/>
            </a:pPr>
            <a:r>
              <a:rPr lang="en-US" b="1" err="1">
                <a:solidFill>
                  <a:srgbClr val="000000"/>
                </a:solidFill>
                <a:ea typeface="+mn-lt"/>
                <a:cs typeface="+mn-lt"/>
              </a:rPr>
              <a:t>Visualisation</a:t>
            </a:r>
            <a:endParaRPr lang="en-US" b="1">
              <a:solidFill>
                <a:srgbClr val="000000"/>
              </a:solidFill>
              <a:ea typeface="+mn-lt"/>
              <a:cs typeface="+mn-lt"/>
            </a:endParaRPr>
          </a:p>
          <a:p>
            <a:pPr lvl="1"/>
            <a:r>
              <a:rPr lang="en-US" sz="2000">
                <a:solidFill>
                  <a:srgbClr val="374151"/>
                </a:solidFill>
                <a:latin typeface="Arial"/>
                <a:ea typeface="+mn-lt"/>
                <a:cs typeface="+mn-lt"/>
              </a:rPr>
              <a:t>Created a scatter plot to visually represent the relationship</a:t>
            </a:r>
            <a:r>
              <a:rPr lang="en-US" sz="2000">
                <a:solidFill>
                  <a:srgbClr val="374151"/>
                </a:solidFill>
                <a:ea typeface="+mn-lt"/>
                <a:cs typeface="+mn-lt"/>
              </a:rPr>
              <a:t>.</a:t>
            </a:r>
            <a:endParaRPr lang="en-US" sz="2000"/>
          </a:p>
          <a:p>
            <a:r>
              <a:rPr lang="en-US" b="1">
                <a:solidFill>
                  <a:srgbClr val="000000"/>
                </a:solidFill>
                <a:latin typeface="Arial"/>
                <a:ea typeface="+mn-lt"/>
                <a:cs typeface="+mn-lt"/>
              </a:rPr>
              <a:t>Scatter Plot:</a:t>
            </a:r>
            <a:endParaRPr lang="en-US">
              <a:latin typeface="Arial"/>
              <a:cs typeface="Arial"/>
            </a:endParaRPr>
          </a:p>
          <a:p>
            <a:pPr lvl="1"/>
            <a:r>
              <a:rPr lang="en-US" sz="2000">
                <a:solidFill>
                  <a:srgbClr val="374151"/>
                </a:solidFill>
                <a:latin typeface="Arial"/>
                <a:ea typeface="+mn-lt"/>
                <a:cs typeface="+mn-lt"/>
              </a:rPr>
              <a:t>Visual representation of the correlation between stock data and sentiment scores.</a:t>
            </a:r>
            <a:endParaRPr lang="en-US" sz="2000">
              <a:latin typeface="Arial"/>
              <a:cs typeface="Arial"/>
            </a:endParaRPr>
          </a:p>
          <a:p>
            <a:pPr lvl="1"/>
            <a:r>
              <a:rPr lang="en-US" sz="2000">
                <a:solidFill>
                  <a:srgbClr val="374151"/>
                </a:solidFill>
                <a:latin typeface="Arial"/>
                <a:ea typeface="+mn-lt"/>
                <a:cs typeface="+mn-lt"/>
              </a:rPr>
              <a:t>X-axis: 'Close' values</a:t>
            </a:r>
            <a:endParaRPr lang="en-US" sz="2000">
              <a:latin typeface="Arial"/>
              <a:cs typeface="Arial"/>
            </a:endParaRPr>
          </a:p>
          <a:p>
            <a:pPr lvl="1"/>
            <a:r>
              <a:rPr lang="en-US" sz="2000">
                <a:solidFill>
                  <a:srgbClr val="374151"/>
                </a:solidFill>
                <a:latin typeface="Arial"/>
                <a:ea typeface="+mn-lt"/>
                <a:cs typeface="+mn-lt"/>
              </a:rPr>
              <a:t>Y-axis: 'Sentiment' scores</a:t>
            </a:r>
            <a:endParaRPr lang="en-US" sz="2000">
              <a:latin typeface="Arial"/>
              <a:cs typeface="Arial"/>
            </a:endParaRPr>
          </a:p>
          <a:p>
            <a:endParaRPr lang="en-US" sz="2000"/>
          </a:p>
        </p:txBody>
      </p:sp>
      <p:sp>
        <p:nvSpPr>
          <p:cNvPr id="23" name="Freeform: Shape 22">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5" name="Group 24">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6" name="Freeform: Shape 25">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Freeform: Shape 27">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9"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996616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a:xfrm>
            <a:off x="525717" y="787068"/>
            <a:ext cx="4663649" cy="1455091"/>
          </a:xfrm>
        </p:spPr>
        <p:txBody>
          <a:bodyPr>
            <a:normAutofit/>
          </a:bodyPr>
          <a:lstStyle/>
          <a:p>
            <a:r>
              <a:rPr lang="en-US"/>
              <a:t>Results</a:t>
            </a:r>
          </a:p>
        </p:txBody>
      </p:sp>
      <p:sp>
        <p:nvSpPr>
          <p:cNvPr id="13" name="Freeform: Shape 12">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6"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7"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8"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2"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1"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 name="Content Placeholder 7">
            <a:extLst>
              <a:ext uri="{FF2B5EF4-FFF2-40B4-BE49-F238E27FC236}">
                <a16:creationId xmlns:a16="http://schemas.microsoft.com/office/drawing/2014/main" id="{28283D49-8B44-EBE8-9249-012B0171EA08}"/>
              </a:ext>
            </a:extLst>
          </p:cNvPr>
          <p:cNvSpPr>
            <a:spLocks noGrp="1"/>
          </p:cNvSpPr>
          <p:nvPr>
            <p:ph idx="1"/>
          </p:nvPr>
        </p:nvSpPr>
        <p:spPr>
          <a:xfrm>
            <a:off x="525717" y="2796427"/>
            <a:ext cx="4663649" cy="3274503"/>
          </a:xfrm>
        </p:spPr>
        <p:txBody>
          <a:bodyPr vert="horz" lIns="91440" tIns="45720" rIns="91440" bIns="45720" rtlCol="0" anchor="t">
            <a:normAutofit/>
          </a:bodyPr>
          <a:lstStyle/>
          <a:p>
            <a:pPr marL="342900" indent="-342900">
              <a:buFont typeface="Wingdings,Sans-Serif" panose="020B0604020202020204" pitchFamily="34" charset="0"/>
              <a:buChar char="§"/>
            </a:pPr>
            <a:endParaRPr lang="en-US">
              <a:latin typeface="Arial"/>
              <a:cs typeface="Arial"/>
            </a:endParaRPr>
          </a:p>
          <a:p>
            <a:pPr marL="342900" indent="-342900">
              <a:buFont typeface="Arial" panose="020B0604020202020204" pitchFamily="34" charset="0"/>
              <a:buChar char="•"/>
            </a:pPr>
            <a:endParaRPr lang="en-US">
              <a:latin typeface="Arial"/>
              <a:cs typeface="Arial"/>
            </a:endParaRPr>
          </a:p>
        </p:txBody>
      </p:sp>
      <p:sp>
        <p:nvSpPr>
          <p:cNvPr id="23" name="Freeform: Shape 22">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5" name="Group 24">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6" name="Freeform: Shape 25">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Freeform: Shape 27">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9"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descr="A screenshot of a computer program&#10;&#10;Description automatically generated">
            <a:extLst>
              <a:ext uri="{FF2B5EF4-FFF2-40B4-BE49-F238E27FC236}">
                <a16:creationId xmlns:a16="http://schemas.microsoft.com/office/drawing/2014/main" id="{767E5132-45FF-CB7F-9E15-4A24A66AAA6C}"/>
              </a:ext>
            </a:extLst>
          </p:cNvPr>
          <p:cNvPicPr>
            <a:picLocks noChangeAspect="1"/>
          </p:cNvPicPr>
          <p:nvPr/>
        </p:nvPicPr>
        <p:blipFill>
          <a:blip r:embed="rId2"/>
          <a:stretch>
            <a:fillRect/>
          </a:stretch>
        </p:blipFill>
        <p:spPr>
          <a:xfrm>
            <a:off x="408029" y="3429558"/>
            <a:ext cx="6096000" cy="3429000"/>
          </a:xfrm>
          <a:prstGeom prst="rect">
            <a:avLst/>
          </a:prstGeom>
        </p:spPr>
      </p:pic>
      <p:pic>
        <p:nvPicPr>
          <p:cNvPr id="4" name="Picture 3">
            <a:extLst>
              <a:ext uri="{FF2B5EF4-FFF2-40B4-BE49-F238E27FC236}">
                <a16:creationId xmlns:a16="http://schemas.microsoft.com/office/drawing/2014/main" id="{45569C71-6804-D75B-410E-E39DAF8A868C}"/>
              </a:ext>
            </a:extLst>
          </p:cNvPr>
          <p:cNvPicPr>
            <a:picLocks noChangeAspect="1"/>
          </p:cNvPicPr>
          <p:nvPr/>
        </p:nvPicPr>
        <p:blipFill>
          <a:blip r:embed="rId3"/>
          <a:stretch>
            <a:fillRect/>
          </a:stretch>
        </p:blipFill>
        <p:spPr>
          <a:xfrm>
            <a:off x="6554266" y="3997"/>
            <a:ext cx="4572000" cy="3429000"/>
          </a:xfrm>
          <a:prstGeom prst="rect">
            <a:avLst/>
          </a:prstGeom>
        </p:spPr>
      </p:pic>
    </p:spTree>
    <p:extLst>
      <p:ext uri="{BB962C8B-B14F-4D97-AF65-F5344CB8AC3E}">
        <p14:creationId xmlns:p14="http://schemas.microsoft.com/office/powerpoint/2010/main" val="1282041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28658-B14E-17AC-329E-51FCF00CEC25}"/>
              </a:ext>
            </a:extLst>
          </p:cNvPr>
          <p:cNvSpPr>
            <a:spLocks noGrp="1"/>
          </p:cNvSpPr>
          <p:nvPr>
            <p:ph type="title"/>
          </p:nvPr>
        </p:nvSpPr>
        <p:spPr/>
        <p:txBody>
          <a:bodyPr/>
          <a:lstStyle/>
          <a:p>
            <a:r>
              <a:rPr lang="en-US"/>
              <a:t>Problem Definition</a:t>
            </a:r>
          </a:p>
        </p:txBody>
      </p:sp>
      <p:sp>
        <p:nvSpPr>
          <p:cNvPr id="3" name="Content Placeholder 2">
            <a:extLst>
              <a:ext uri="{FF2B5EF4-FFF2-40B4-BE49-F238E27FC236}">
                <a16:creationId xmlns:a16="http://schemas.microsoft.com/office/drawing/2014/main" id="{F042A2E8-5996-573F-3A3B-F6A85CB64049}"/>
              </a:ext>
            </a:extLst>
          </p:cNvPr>
          <p:cNvSpPr>
            <a:spLocks noGrp="1"/>
          </p:cNvSpPr>
          <p:nvPr>
            <p:ph idx="1"/>
          </p:nvPr>
        </p:nvSpPr>
        <p:spPr/>
        <p:txBody>
          <a:bodyPr vert="horz" lIns="91440" tIns="45720" rIns="91440" bIns="45720" rtlCol="0" anchor="t">
            <a:normAutofit/>
          </a:bodyPr>
          <a:lstStyle/>
          <a:p>
            <a:pPr algn="just"/>
            <a:r>
              <a:rPr lang="en-IN">
                <a:latin typeface="Segoe UI"/>
                <a:ea typeface="Calibri"/>
                <a:cs typeface="Segoe UI"/>
              </a:rPr>
              <a:t>Reddit is a social media platform where users can share, discuss and communicate about wide  range of topics including investing and finance. This platform can have a significant impact on stock prices. It can provide valuable information and help them to identify the values of the stocks to the investors. The problem at hand is to conduct an analysis into how Reddit discussions effect the stock performance of publicly traded companies. </a:t>
            </a:r>
            <a:endParaRPr lang="en-US">
              <a:latin typeface="Segoe UI"/>
              <a:ea typeface="Calibri"/>
              <a:cs typeface="Segoe UI"/>
            </a:endParaRPr>
          </a:p>
          <a:p>
            <a:pPr algn="just"/>
            <a:r>
              <a:rPr lang="en-IN">
                <a:latin typeface="Segoe UI"/>
                <a:ea typeface="Calibri"/>
                <a:cs typeface="Segoe UI"/>
              </a:rPr>
              <a:t>In recent years, Reddit gained attention for its role in influencing the stock market. For example, in January 2021, retail investors coordinated on Reddit to drive up the price of </a:t>
            </a:r>
            <a:r>
              <a:rPr lang="en-IN" err="1">
                <a:latin typeface="Segoe UI"/>
                <a:ea typeface="Calibri"/>
                <a:cs typeface="Segoe UI"/>
              </a:rPr>
              <a:t>Gamestop</a:t>
            </a:r>
            <a:r>
              <a:rPr lang="en-IN">
                <a:latin typeface="Segoe UI"/>
                <a:ea typeface="Calibri"/>
                <a:cs typeface="Segoe UI"/>
              </a:rPr>
              <a:t> shares, causing significant losses to the stocks that bet against them.</a:t>
            </a:r>
            <a:endParaRPr lang="en-US"/>
          </a:p>
        </p:txBody>
      </p:sp>
    </p:spTree>
    <p:extLst>
      <p:ext uri="{BB962C8B-B14F-4D97-AF65-F5344CB8AC3E}">
        <p14:creationId xmlns:p14="http://schemas.microsoft.com/office/powerpoint/2010/main" val="21464912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9FB4A0B4-E064-5157-2985-C943A184B1E0}"/>
              </a:ext>
            </a:extLst>
          </p:cNvPr>
          <p:cNvSpPr>
            <a:spLocks noGrp="1"/>
          </p:cNvSpPr>
          <p:nvPr>
            <p:ph type="title"/>
          </p:nvPr>
        </p:nvSpPr>
        <p:spPr>
          <a:xfrm>
            <a:off x="525717" y="787068"/>
            <a:ext cx="4663649" cy="1455091"/>
          </a:xfrm>
        </p:spPr>
        <p:txBody>
          <a:bodyPr>
            <a:normAutofit/>
          </a:bodyPr>
          <a:lstStyle/>
          <a:p>
            <a:r>
              <a:rPr lang="en-US"/>
              <a:t>Insights of the project</a:t>
            </a:r>
          </a:p>
        </p:txBody>
      </p:sp>
      <p:sp>
        <p:nvSpPr>
          <p:cNvPr id="12" name="Freeform: Shape 11">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4"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2"/>
            <a:ext cx="972241" cy="45718"/>
            <a:chOff x="4886325" y="3371754"/>
            <a:chExt cx="2418492" cy="113728"/>
          </a:xfrm>
          <a:solidFill>
            <a:schemeClr val="accent1"/>
          </a:solidFill>
        </p:grpSpPr>
        <p:sp>
          <p:nvSpPr>
            <p:cNvPr id="15"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6"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7"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0"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1179B213-CC8A-8DFB-C26B-CD9D8CB40739}"/>
              </a:ext>
            </a:extLst>
          </p:cNvPr>
          <p:cNvSpPr>
            <a:spLocks noGrp="1"/>
          </p:cNvSpPr>
          <p:nvPr>
            <p:ph idx="1"/>
          </p:nvPr>
        </p:nvSpPr>
        <p:spPr>
          <a:xfrm>
            <a:off x="525717" y="2796427"/>
            <a:ext cx="5196516" cy="3274503"/>
          </a:xfrm>
        </p:spPr>
        <p:txBody>
          <a:bodyPr vert="horz" lIns="91440" tIns="45720" rIns="91440" bIns="45720" rtlCol="0" anchor="t">
            <a:normAutofit/>
          </a:bodyPr>
          <a:lstStyle/>
          <a:p>
            <a:pPr marL="342900" indent="-342900">
              <a:buFont typeface="Wingdings" panose="020B0604020202020204" pitchFamily="34" charset="0"/>
              <a:buChar char="q"/>
            </a:pPr>
            <a:r>
              <a:rPr lang="en-US" dirty="0"/>
              <a:t>c</a:t>
            </a:r>
            <a:endParaRPr lang="en-US" sz="2000" dirty="0"/>
          </a:p>
          <a:p>
            <a:pPr marL="342900" indent="-342900">
              <a:buFont typeface="Wingdings" panose="020B0604020202020204" pitchFamily="34" charset="0"/>
              <a:buChar char="q"/>
            </a:pPr>
            <a:endParaRPr lang="en-US" dirty="0"/>
          </a:p>
        </p:txBody>
      </p:sp>
      <p:pic>
        <p:nvPicPr>
          <p:cNvPr id="5" name="Picture 4" descr="A graph with blue dots&#10;&#10;Description automatically generated">
            <a:extLst>
              <a:ext uri="{FF2B5EF4-FFF2-40B4-BE49-F238E27FC236}">
                <a16:creationId xmlns:a16="http://schemas.microsoft.com/office/drawing/2014/main" id="{3D170685-C975-93FD-4AB4-3A95704D872F}"/>
              </a:ext>
            </a:extLst>
          </p:cNvPr>
          <p:cNvPicPr>
            <a:picLocks noChangeAspect="1"/>
          </p:cNvPicPr>
          <p:nvPr/>
        </p:nvPicPr>
        <p:blipFill>
          <a:blip r:embed="rId2"/>
          <a:stretch>
            <a:fillRect/>
          </a:stretch>
        </p:blipFill>
        <p:spPr>
          <a:xfrm>
            <a:off x="5953780" y="1260942"/>
            <a:ext cx="5660211" cy="4245157"/>
          </a:xfrm>
          <a:prstGeom prst="rect">
            <a:avLst/>
          </a:prstGeom>
        </p:spPr>
      </p:pic>
      <p:sp>
        <p:nvSpPr>
          <p:cNvPr id="22" name="Freeform: Shape 21">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4" name="Group 23">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5" name="Freeform: Shape 24">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458651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4A0B4-E064-5157-2985-C943A184B1E0}"/>
              </a:ext>
            </a:extLst>
          </p:cNvPr>
          <p:cNvSpPr>
            <a:spLocks noGrp="1"/>
          </p:cNvSpPr>
          <p:nvPr>
            <p:ph type="title"/>
          </p:nvPr>
        </p:nvSpPr>
        <p:spPr/>
        <p:txBody>
          <a:bodyPr/>
          <a:lstStyle/>
          <a:p>
            <a:r>
              <a:rPr lang="en-US"/>
              <a:t>Insights of the project</a:t>
            </a:r>
          </a:p>
        </p:txBody>
      </p:sp>
      <p:sp>
        <p:nvSpPr>
          <p:cNvPr id="3" name="Content Placeholder 2">
            <a:extLst>
              <a:ext uri="{FF2B5EF4-FFF2-40B4-BE49-F238E27FC236}">
                <a16:creationId xmlns:a16="http://schemas.microsoft.com/office/drawing/2014/main" id="{1179B213-CC8A-8DFB-C26B-CD9D8CB40739}"/>
              </a:ext>
            </a:extLst>
          </p:cNvPr>
          <p:cNvSpPr>
            <a:spLocks noGrp="1"/>
          </p:cNvSpPr>
          <p:nvPr>
            <p:ph idx="1"/>
          </p:nvPr>
        </p:nvSpPr>
        <p:spPr/>
        <p:txBody>
          <a:bodyPr vert="horz" lIns="91440" tIns="45720" rIns="91440" bIns="45720" rtlCol="0" anchor="t">
            <a:normAutofit fontScale="85000" lnSpcReduction="10000"/>
          </a:bodyPr>
          <a:lstStyle/>
          <a:p>
            <a:r>
              <a:rPr lang="en-US" b="1" dirty="0"/>
              <a:t>Challenges faced</a:t>
            </a:r>
          </a:p>
          <a:p>
            <a:r>
              <a:rPr lang="en-US" dirty="0">
                <a:latin typeface="Arial"/>
                <a:ea typeface="+mn-lt"/>
                <a:cs typeface="+mn-lt"/>
              </a:rPr>
              <a:t>1) A significant portion of the data required a lot of our time to clean. </a:t>
            </a:r>
            <a:endParaRPr lang="en-US" dirty="0">
              <a:latin typeface="Arial"/>
              <a:cs typeface="Arial"/>
            </a:endParaRPr>
          </a:p>
          <a:p>
            <a:endParaRPr lang="en-US" dirty="0">
              <a:latin typeface="Arial"/>
              <a:cs typeface="Arial"/>
            </a:endParaRPr>
          </a:p>
          <a:p>
            <a:r>
              <a:rPr lang="en-US" dirty="0">
                <a:latin typeface="Arial"/>
                <a:ea typeface="+mn-lt"/>
                <a:cs typeface="+mn-lt"/>
              </a:rPr>
              <a:t>2) Converting time stamps from Reddit posts to UTC </a:t>
            </a:r>
            <a:endParaRPr lang="en-US" dirty="0">
              <a:latin typeface="Arial"/>
              <a:cs typeface="Arial"/>
            </a:endParaRPr>
          </a:p>
          <a:p>
            <a:endParaRPr lang="en-US" dirty="0">
              <a:latin typeface="Arial"/>
              <a:cs typeface="Arial"/>
            </a:endParaRPr>
          </a:p>
          <a:p>
            <a:r>
              <a:rPr lang="en-US" dirty="0">
                <a:latin typeface="Arial"/>
                <a:ea typeface="+mn-lt"/>
                <a:cs typeface="+mn-lt"/>
              </a:rPr>
              <a:t>3) Vader's sentiment analysis results did not significantly influence SIA (sensitivity intensive analyzer). </a:t>
            </a:r>
            <a:endParaRPr lang="en-US" dirty="0">
              <a:latin typeface="Arial"/>
              <a:cs typeface="Arial"/>
            </a:endParaRPr>
          </a:p>
          <a:p>
            <a:endParaRPr lang="en-US" dirty="0">
              <a:latin typeface="Arial"/>
              <a:cs typeface="Arial"/>
            </a:endParaRPr>
          </a:p>
          <a:p>
            <a:r>
              <a:rPr lang="en-US" dirty="0">
                <a:latin typeface="Arial"/>
                <a:ea typeface="+mn-lt"/>
                <a:cs typeface="+mn-lt"/>
              </a:rPr>
              <a:t>4) Since plotting the heat map was difficult to understand, we </a:t>
            </a:r>
            <a:r>
              <a:rPr lang="en-US" dirty="0" err="1">
                <a:latin typeface="Arial"/>
                <a:ea typeface="+mn-lt"/>
                <a:cs typeface="+mn-lt"/>
              </a:rPr>
              <a:t>visualised</a:t>
            </a:r>
            <a:r>
              <a:rPr lang="en-US" dirty="0">
                <a:latin typeface="Arial"/>
                <a:ea typeface="+mn-lt"/>
                <a:cs typeface="+mn-lt"/>
              </a:rPr>
              <a:t> the data using a scatter plot.</a:t>
            </a:r>
            <a:endParaRPr lang="en-US" dirty="0">
              <a:latin typeface="Arial"/>
              <a:cs typeface="Arial"/>
            </a:endParaRPr>
          </a:p>
        </p:txBody>
      </p:sp>
    </p:spTree>
    <p:extLst>
      <p:ext uri="{BB962C8B-B14F-4D97-AF65-F5344CB8AC3E}">
        <p14:creationId xmlns:p14="http://schemas.microsoft.com/office/powerpoint/2010/main" val="33209505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4A0B4-E064-5157-2985-C943A184B1E0}"/>
              </a:ext>
            </a:extLst>
          </p:cNvPr>
          <p:cNvSpPr>
            <a:spLocks noGrp="1"/>
          </p:cNvSpPr>
          <p:nvPr>
            <p:ph type="title"/>
          </p:nvPr>
        </p:nvSpPr>
        <p:spPr/>
        <p:txBody>
          <a:bodyPr/>
          <a:lstStyle/>
          <a:p>
            <a:r>
              <a:rPr lang="en-US"/>
              <a:t>conclusion</a:t>
            </a:r>
          </a:p>
        </p:txBody>
      </p:sp>
      <p:sp>
        <p:nvSpPr>
          <p:cNvPr id="3" name="Content Placeholder 2">
            <a:extLst>
              <a:ext uri="{FF2B5EF4-FFF2-40B4-BE49-F238E27FC236}">
                <a16:creationId xmlns:a16="http://schemas.microsoft.com/office/drawing/2014/main" id="{1179B213-CC8A-8DFB-C26B-CD9D8CB40739}"/>
              </a:ext>
            </a:extLst>
          </p:cNvPr>
          <p:cNvSpPr>
            <a:spLocks noGrp="1"/>
          </p:cNvSpPr>
          <p:nvPr>
            <p:ph idx="1"/>
          </p:nvPr>
        </p:nvSpPr>
        <p:spPr/>
        <p:txBody>
          <a:bodyPr vert="horz" lIns="91440" tIns="45720" rIns="91440" bIns="45720" rtlCol="0" anchor="t">
            <a:noAutofit/>
          </a:bodyPr>
          <a:lstStyle/>
          <a:p>
            <a:r>
              <a:rPr lang="en-US" b="1">
                <a:latin typeface="Arial"/>
                <a:ea typeface="+mn-lt"/>
                <a:cs typeface="+mn-lt"/>
              </a:rPr>
              <a:t>Influence of Reddit Discussions on Stock Prices</a:t>
            </a:r>
            <a:endParaRPr lang="en-US">
              <a:latin typeface="Arial"/>
              <a:cs typeface="Arial"/>
            </a:endParaRPr>
          </a:p>
          <a:p>
            <a:pPr marL="285750" lvl="1" indent="-285750">
              <a:buFont typeface="Arial"/>
              <a:buChar char="•"/>
            </a:pPr>
            <a:r>
              <a:rPr lang="en-US" sz="2000">
                <a:solidFill>
                  <a:srgbClr val="374151"/>
                </a:solidFill>
                <a:latin typeface="Arial"/>
                <a:ea typeface="+mn-lt"/>
                <a:cs typeface="+mn-lt"/>
              </a:rPr>
              <a:t>Positive sentiment in discussions often correlates with increased buying activity, influencing stock prices to rise.</a:t>
            </a:r>
            <a:endParaRPr lang="en-US" sz="2000">
              <a:latin typeface="Arial"/>
              <a:cs typeface="Arial"/>
            </a:endParaRPr>
          </a:p>
          <a:p>
            <a:pPr marL="285750" lvl="1" indent="-285750">
              <a:buFont typeface="Arial"/>
              <a:buChar char="•"/>
            </a:pPr>
            <a:r>
              <a:rPr lang="en-US" sz="2000">
                <a:solidFill>
                  <a:srgbClr val="374151"/>
                </a:solidFill>
                <a:latin typeface="Arial"/>
                <a:ea typeface="+mn-lt"/>
                <a:cs typeface="+mn-lt"/>
              </a:rPr>
              <a:t>The influence appears to be more pronounced in stocks with high short interest.</a:t>
            </a:r>
            <a:endParaRPr lang="en-US" sz="2000">
              <a:latin typeface="Arial"/>
              <a:cs typeface="Arial"/>
            </a:endParaRPr>
          </a:p>
          <a:p>
            <a:r>
              <a:rPr lang="en-US" b="1">
                <a:latin typeface="Arial"/>
                <a:ea typeface="+mn-lt"/>
                <a:cs typeface="+mn-lt"/>
              </a:rPr>
              <a:t>Market Reaction and Regulatory Response</a:t>
            </a:r>
            <a:endParaRPr lang="en-US">
              <a:latin typeface="Arial"/>
              <a:cs typeface="Arial"/>
            </a:endParaRPr>
          </a:p>
          <a:p>
            <a:pPr marL="285750" lvl="1" indent="-285750">
              <a:buFont typeface="Arial"/>
              <a:buChar char="•"/>
            </a:pPr>
            <a:r>
              <a:rPr lang="en-US" sz="2000">
                <a:solidFill>
                  <a:srgbClr val="374151"/>
                </a:solidFill>
                <a:latin typeface="Arial"/>
                <a:ea typeface="+mn-lt"/>
                <a:cs typeface="+mn-lt"/>
              </a:rPr>
              <a:t>Traditional financial markets and institutions have experienced disruptions due to Reddit-driven stock movements.</a:t>
            </a:r>
            <a:endParaRPr lang="en-US" sz="2000">
              <a:latin typeface="Arial"/>
              <a:cs typeface="Arial"/>
            </a:endParaRPr>
          </a:p>
          <a:p>
            <a:pPr marL="285750" lvl="1" indent="-285750">
              <a:buFont typeface="Arial"/>
              <a:buChar char="•"/>
            </a:pPr>
            <a:r>
              <a:rPr lang="en-US" sz="2000">
                <a:solidFill>
                  <a:srgbClr val="374151"/>
                </a:solidFill>
                <a:latin typeface="Arial"/>
                <a:ea typeface="+mn-lt"/>
                <a:cs typeface="+mn-lt"/>
              </a:rPr>
              <a:t>Regulators are actively monitoring and responding to the phenomenon, contemplating potential changes in regulations to address market volatility.</a:t>
            </a:r>
            <a:endParaRPr lang="en-US" sz="2000">
              <a:latin typeface="Arial"/>
              <a:cs typeface="Arial"/>
            </a:endParaRPr>
          </a:p>
          <a:p>
            <a:endParaRPr lang="en-US">
              <a:latin typeface="Arial"/>
              <a:cs typeface="Arial"/>
            </a:endParaRPr>
          </a:p>
        </p:txBody>
      </p:sp>
    </p:spTree>
    <p:extLst>
      <p:ext uri="{BB962C8B-B14F-4D97-AF65-F5344CB8AC3E}">
        <p14:creationId xmlns:p14="http://schemas.microsoft.com/office/powerpoint/2010/main" val="12513448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4A0B4-E064-5157-2985-C943A184B1E0}"/>
              </a:ext>
            </a:extLst>
          </p:cNvPr>
          <p:cNvSpPr>
            <a:spLocks noGrp="1"/>
          </p:cNvSpPr>
          <p:nvPr>
            <p:ph type="title"/>
          </p:nvPr>
        </p:nvSpPr>
        <p:spPr/>
        <p:txBody>
          <a:bodyPr/>
          <a:lstStyle/>
          <a:p>
            <a:r>
              <a:rPr lang="en-US"/>
              <a:t>conclusion</a:t>
            </a:r>
          </a:p>
        </p:txBody>
      </p:sp>
      <p:sp>
        <p:nvSpPr>
          <p:cNvPr id="3" name="Content Placeholder 2">
            <a:extLst>
              <a:ext uri="{FF2B5EF4-FFF2-40B4-BE49-F238E27FC236}">
                <a16:creationId xmlns:a16="http://schemas.microsoft.com/office/drawing/2014/main" id="{1179B213-CC8A-8DFB-C26B-CD9D8CB40739}"/>
              </a:ext>
            </a:extLst>
          </p:cNvPr>
          <p:cNvSpPr>
            <a:spLocks noGrp="1"/>
          </p:cNvSpPr>
          <p:nvPr>
            <p:ph idx="1"/>
          </p:nvPr>
        </p:nvSpPr>
        <p:spPr/>
        <p:txBody>
          <a:bodyPr vert="horz" lIns="91440" tIns="45720" rIns="91440" bIns="45720" rtlCol="0" anchor="t">
            <a:noAutofit/>
          </a:bodyPr>
          <a:lstStyle/>
          <a:p>
            <a:r>
              <a:rPr lang="en-US" sz="2200" b="1" dirty="0">
                <a:latin typeface="Arial"/>
                <a:ea typeface="+mn-lt"/>
                <a:cs typeface="+mn-lt"/>
              </a:rPr>
              <a:t>Things to remember</a:t>
            </a:r>
          </a:p>
          <a:p>
            <a:r>
              <a:rPr lang="en-US" sz="2200" dirty="0">
                <a:latin typeface="Arial"/>
                <a:ea typeface="+mn-lt"/>
                <a:cs typeface="+mn-lt"/>
              </a:rPr>
              <a:t>We concluded that Reddit's network is fairly large and has clear information on all topics after the project was completed. </a:t>
            </a:r>
            <a:endParaRPr lang="en-US" sz="2200" dirty="0">
              <a:latin typeface="Arial"/>
              <a:cs typeface="Arial"/>
            </a:endParaRPr>
          </a:p>
          <a:p>
            <a:r>
              <a:rPr lang="en-US" sz="2200" dirty="0">
                <a:latin typeface="Arial"/>
                <a:ea typeface="+mn-lt"/>
                <a:cs typeface="+mn-lt"/>
              </a:rPr>
              <a:t>We believe that understanding the stock market effect can be gained from the discussions of reddit posts. However, the stock market is not significantly affected by comparing a stock's value to that of the same stock on a given date. </a:t>
            </a:r>
            <a:endParaRPr lang="en-US" sz="2200" dirty="0">
              <a:latin typeface="Arial"/>
              <a:cs typeface="Arial"/>
            </a:endParaRPr>
          </a:p>
          <a:p>
            <a:r>
              <a:rPr lang="en-US" sz="2200" dirty="0">
                <a:latin typeface="Arial"/>
                <a:ea typeface="+mn-lt"/>
                <a:cs typeface="+mn-lt"/>
              </a:rPr>
              <a:t>This finding led us to conclude that Reddit posts occasionally have an impact on the stock market. </a:t>
            </a:r>
            <a:endParaRPr lang="en-US" sz="2200" dirty="0">
              <a:latin typeface="Arial"/>
              <a:cs typeface="Arial"/>
            </a:endParaRPr>
          </a:p>
          <a:p>
            <a:endParaRPr lang="en-US" dirty="0">
              <a:latin typeface="Arial"/>
              <a:ea typeface="+mn-lt"/>
              <a:cs typeface="+mn-lt"/>
            </a:endParaRPr>
          </a:p>
          <a:p>
            <a:endParaRPr lang="en-US" sz="1200" b="1" dirty="0"/>
          </a:p>
        </p:txBody>
      </p:sp>
    </p:spTree>
    <p:extLst>
      <p:ext uri="{BB962C8B-B14F-4D97-AF65-F5344CB8AC3E}">
        <p14:creationId xmlns:p14="http://schemas.microsoft.com/office/powerpoint/2010/main" val="2842978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FFEF4A-4887-B2BF-134A-2BF32C975701}"/>
              </a:ext>
            </a:extLst>
          </p:cNvPr>
          <p:cNvSpPr>
            <a:spLocks noGrp="1"/>
          </p:cNvSpPr>
          <p:nvPr>
            <p:ph idx="1"/>
          </p:nvPr>
        </p:nvSpPr>
        <p:spPr>
          <a:xfrm>
            <a:off x="515691" y="1759885"/>
            <a:ext cx="10077557" cy="3549045"/>
          </a:xfrm>
        </p:spPr>
        <p:txBody>
          <a:bodyPr vert="horz" lIns="91440" tIns="45720" rIns="91440" bIns="45720" rtlCol="0" anchor="ctr">
            <a:normAutofit/>
          </a:bodyPr>
          <a:lstStyle/>
          <a:p>
            <a:pPr algn="ctr"/>
            <a:r>
              <a:rPr lang="en-US" sz="4800" b="1"/>
              <a:t>THANK YOU</a:t>
            </a:r>
            <a:endParaRPr lang="en-US" sz="4800"/>
          </a:p>
        </p:txBody>
      </p:sp>
    </p:spTree>
    <p:extLst>
      <p:ext uri="{BB962C8B-B14F-4D97-AF65-F5344CB8AC3E}">
        <p14:creationId xmlns:p14="http://schemas.microsoft.com/office/powerpoint/2010/main" val="17528477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59A259A-4A5C-2C1E-0CCD-20E1B6E656BB}"/>
              </a:ext>
            </a:extLst>
          </p:cNvPr>
          <p:cNvSpPr>
            <a:spLocks noGrp="1"/>
          </p:cNvSpPr>
          <p:nvPr>
            <p:ph type="title"/>
          </p:nvPr>
        </p:nvSpPr>
        <p:spPr>
          <a:xfrm>
            <a:off x="525717" y="787068"/>
            <a:ext cx="4663649" cy="1455091"/>
          </a:xfrm>
        </p:spPr>
        <p:txBody>
          <a:bodyPr>
            <a:normAutofit/>
          </a:bodyPr>
          <a:lstStyle/>
          <a:p>
            <a:r>
              <a:rPr lang="en-US"/>
              <a:t>Data Description</a:t>
            </a:r>
          </a:p>
        </p:txBody>
      </p:sp>
      <p:sp>
        <p:nvSpPr>
          <p:cNvPr id="58" name="Freeform: Shape 57">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0"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61"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62"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63"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64"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65"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66"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4" name="Content Placeholder 3">
            <a:extLst>
              <a:ext uri="{FF2B5EF4-FFF2-40B4-BE49-F238E27FC236}">
                <a16:creationId xmlns:a16="http://schemas.microsoft.com/office/drawing/2014/main" id="{ADD3D2F6-A8FB-EB5A-5C67-FFD8B6BD7524}"/>
              </a:ext>
            </a:extLst>
          </p:cNvPr>
          <p:cNvPicPr>
            <a:picLocks noChangeAspect="1"/>
          </p:cNvPicPr>
          <p:nvPr/>
        </p:nvPicPr>
        <p:blipFill rotWithShape="1">
          <a:blip r:embed="rId2"/>
          <a:srcRect t="6167" b="36878"/>
          <a:stretch/>
        </p:blipFill>
        <p:spPr>
          <a:xfrm>
            <a:off x="5953780" y="2456686"/>
            <a:ext cx="5660211" cy="2405117"/>
          </a:xfrm>
          <a:prstGeom prst="rect">
            <a:avLst/>
          </a:prstGeom>
        </p:spPr>
      </p:pic>
      <p:sp>
        <p:nvSpPr>
          <p:cNvPr id="68" name="Freeform: Shape 67">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0" name="Group 69">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71" name="Freeform: Shape 70">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72" name="Freeform: Shape 71">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73" name="Freeform: Shape 72">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74"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75"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76"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Content Placeholder 4">
            <a:extLst>
              <a:ext uri="{FF2B5EF4-FFF2-40B4-BE49-F238E27FC236}">
                <a16:creationId xmlns:a16="http://schemas.microsoft.com/office/drawing/2014/main" id="{3C80673C-7F92-9B42-9112-02BEFA5260EB}"/>
              </a:ext>
            </a:extLst>
          </p:cNvPr>
          <p:cNvGraphicFramePr>
            <a:graphicFrameLocks noGrp="1"/>
          </p:cNvGraphicFramePr>
          <p:nvPr>
            <p:ph idx="1"/>
            <p:extLst>
              <p:ext uri="{D42A27DB-BD31-4B8C-83A1-F6EECF244321}">
                <p14:modId xmlns:p14="http://schemas.microsoft.com/office/powerpoint/2010/main" val="1335213752"/>
              </p:ext>
            </p:extLst>
          </p:nvPr>
        </p:nvGraphicFramePr>
        <p:xfrm>
          <a:off x="410414" y="2916743"/>
          <a:ext cx="4663649" cy="32745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86465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A259A-4A5C-2C1E-0CCD-20E1B6E656BB}"/>
              </a:ext>
            </a:extLst>
          </p:cNvPr>
          <p:cNvSpPr>
            <a:spLocks noGrp="1"/>
          </p:cNvSpPr>
          <p:nvPr>
            <p:ph type="title"/>
          </p:nvPr>
        </p:nvSpPr>
        <p:spPr/>
        <p:txBody>
          <a:bodyPr/>
          <a:lstStyle/>
          <a:p>
            <a:r>
              <a:rPr lang="en-US"/>
              <a:t>Data Description</a:t>
            </a:r>
          </a:p>
        </p:txBody>
      </p:sp>
      <p:pic>
        <p:nvPicPr>
          <p:cNvPr id="4" name="Content Placeholder 3">
            <a:extLst>
              <a:ext uri="{FF2B5EF4-FFF2-40B4-BE49-F238E27FC236}">
                <a16:creationId xmlns:a16="http://schemas.microsoft.com/office/drawing/2014/main" id="{91FD611B-63B9-D66A-1ECE-0E5CE6BC56F2}"/>
              </a:ext>
            </a:extLst>
          </p:cNvPr>
          <p:cNvPicPr>
            <a:picLocks noGrp="1" noChangeAspect="1"/>
          </p:cNvPicPr>
          <p:nvPr>
            <p:ph idx="1"/>
          </p:nvPr>
        </p:nvPicPr>
        <p:blipFill>
          <a:blip r:embed="rId2"/>
          <a:stretch>
            <a:fillRect/>
          </a:stretch>
        </p:blipFill>
        <p:spPr>
          <a:xfrm>
            <a:off x="526153" y="2504487"/>
            <a:ext cx="11568247" cy="4187779"/>
          </a:xfrm>
        </p:spPr>
      </p:pic>
    </p:spTree>
    <p:extLst>
      <p:ext uri="{BB962C8B-B14F-4D97-AF65-F5344CB8AC3E}">
        <p14:creationId xmlns:p14="http://schemas.microsoft.com/office/powerpoint/2010/main" val="2709871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A259A-4A5C-2C1E-0CCD-20E1B6E656BB}"/>
              </a:ext>
            </a:extLst>
          </p:cNvPr>
          <p:cNvSpPr>
            <a:spLocks noGrp="1"/>
          </p:cNvSpPr>
          <p:nvPr>
            <p:ph type="title"/>
          </p:nvPr>
        </p:nvSpPr>
        <p:spPr/>
        <p:txBody>
          <a:bodyPr/>
          <a:lstStyle/>
          <a:p>
            <a:r>
              <a:rPr lang="en-US"/>
              <a:t>Data Description</a:t>
            </a:r>
          </a:p>
        </p:txBody>
      </p:sp>
      <p:sp>
        <p:nvSpPr>
          <p:cNvPr id="5" name="Content Placeholder 4">
            <a:extLst>
              <a:ext uri="{FF2B5EF4-FFF2-40B4-BE49-F238E27FC236}">
                <a16:creationId xmlns:a16="http://schemas.microsoft.com/office/drawing/2014/main" id="{4EE5851B-E871-908D-FD60-45EF619630F1}"/>
              </a:ext>
            </a:extLst>
          </p:cNvPr>
          <p:cNvSpPr>
            <a:spLocks noGrp="1"/>
          </p:cNvSpPr>
          <p:nvPr>
            <p:ph idx="1"/>
          </p:nvPr>
        </p:nvSpPr>
        <p:spPr/>
        <p:txBody>
          <a:bodyPr vert="horz" lIns="91440" tIns="45720" rIns="91440" bIns="45720" rtlCol="0" anchor="t">
            <a:normAutofit/>
          </a:bodyPr>
          <a:lstStyle/>
          <a:p>
            <a:pPr marL="342900" indent="-342900">
              <a:buFont typeface="Wingdings" panose="020B0604020202020204" pitchFamily="34" charset="0"/>
              <a:buChar char="q"/>
            </a:pPr>
            <a:r>
              <a:rPr lang="en-US" b="1"/>
              <a:t>Dataset Links</a:t>
            </a:r>
          </a:p>
          <a:p>
            <a:pPr marL="342900" indent="-342900">
              <a:buFont typeface="Wingdings" panose="020B0604020202020204" pitchFamily="34" charset="0"/>
              <a:buChar char="§"/>
            </a:pPr>
            <a:r>
              <a:rPr lang="en-US">
                <a:ea typeface="+mn-lt"/>
                <a:cs typeface="+mn-lt"/>
                <a:hlinkClick r:id="rId2"/>
              </a:rPr>
              <a:t>https://www.kaggle.com/datasets/jacksoncrow/stock-market-dataset/data</a:t>
            </a:r>
          </a:p>
          <a:p>
            <a:pPr marL="342900" indent="-342900">
              <a:buFont typeface="Wingdings" panose="020B0604020202020204" pitchFamily="34" charset="0"/>
              <a:buChar char="§"/>
            </a:pPr>
            <a:r>
              <a:rPr lang="en-US">
                <a:ea typeface="+mn-lt"/>
                <a:cs typeface="+mn-lt"/>
                <a:hlinkClick r:id="rId3"/>
              </a:rPr>
              <a:t>https://www.kaggle.com/datasets/unanimad/reddit-rwallstreetbets</a:t>
            </a:r>
            <a:endParaRPr lang="en-US"/>
          </a:p>
        </p:txBody>
      </p:sp>
    </p:spTree>
    <p:extLst>
      <p:ext uri="{BB962C8B-B14F-4D97-AF65-F5344CB8AC3E}">
        <p14:creationId xmlns:p14="http://schemas.microsoft.com/office/powerpoint/2010/main" val="398423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p:txBody>
          <a:bodyPr/>
          <a:lstStyle/>
          <a:p>
            <a:r>
              <a:rPr lang="en-US"/>
              <a:t>Final Results</a:t>
            </a:r>
          </a:p>
        </p:txBody>
      </p:sp>
      <p:sp>
        <p:nvSpPr>
          <p:cNvPr id="3" name="Content Placeholder 2">
            <a:extLst>
              <a:ext uri="{FF2B5EF4-FFF2-40B4-BE49-F238E27FC236}">
                <a16:creationId xmlns:a16="http://schemas.microsoft.com/office/drawing/2014/main" id="{C9764DDA-FD1E-12CF-DE97-0CB78B93E0B4}"/>
              </a:ext>
            </a:extLst>
          </p:cNvPr>
          <p:cNvSpPr>
            <a:spLocks noGrp="1"/>
          </p:cNvSpPr>
          <p:nvPr>
            <p:ph idx="1"/>
          </p:nvPr>
        </p:nvSpPr>
        <p:spPr/>
        <p:txBody>
          <a:bodyPr vert="horz" lIns="91440" tIns="45720" rIns="91440" bIns="45720" rtlCol="0" anchor="t">
            <a:normAutofit/>
          </a:bodyPr>
          <a:lstStyle/>
          <a:p>
            <a:pPr marL="342900" indent="-342900">
              <a:buFont typeface="Wingdings" panose="020B0604020202020204" pitchFamily="34" charset="0"/>
              <a:buChar char="q"/>
            </a:pPr>
            <a:r>
              <a:rPr lang="en-US" b="1" dirty="0"/>
              <a:t>Data Preprocessing</a:t>
            </a:r>
          </a:p>
          <a:p>
            <a:pPr marL="342900" indent="-342900">
              <a:buFont typeface="Arial" panose="020B0604020202020204" pitchFamily="34" charset="0"/>
              <a:buChar char="•"/>
            </a:pPr>
            <a:r>
              <a:rPr lang="en-US" dirty="0">
                <a:latin typeface="Arial"/>
                <a:cs typeface="Arial"/>
              </a:rPr>
              <a:t>The data of </a:t>
            </a:r>
            <a:r>
              <a:rPr lang="en-US" dirty="0" err="1">
                <a:latin typeface="Arial"/>
                <a:cs typeface="Arial"/>
              </a:rPr>
              <a:t>wallstreetbets</a:t>
            </a:r>
            <a:r>
              <a:rPr lang="en-US" dirty="0">
                <a:latin typeface="Arial"/>
                <a:cs typeface="Arial"/>
              </a:rPr>
              <a:t> and stock data we have generated to the latest dates.</a:t>
            </a:r>
          </a:p>
          <a:p>
            <a:pPr marL="342900" indent="-342900">
              <a:buChar char="•"/>
            </a:pPr>
            <a:r>
              <a:rPr lang="en-US" dirty="0">
                <a:latin typeface="Arial"/>
                <a:ea typeface="+mn-lt"/>
                <a:cs typeface="+mn-lt"/>
              </a:rPr>
              <a:t>As previously indicated, in order to obtain a data set that is accurate for the GME (GameStop) stock, we changed the time stamp from 2020 to the present.  </a:t>
            </a:r>
            <a:endParaRPr lang="en-US" dirty="0">
              <a:latin typeface="Arial"/>
              <a:cs typeface="Arial"/>
            </a:endParaRPr>
          </a:p>
          <a:p>
            <a:pPr marL="342900" indent="-342900">
              <a:buFont typeface="Arial" panose="020B0604020202020204" pitchFamily="34" charset="0"/>
              <a:buChar char="•"/>
            </a:pPr>
            <a:r>
              <a:rPr lang="en-US" dirty="0">
                <a:latin typeface="Arial"/>
                <a:ea typeface="+mn-lt"/>
                <a:cs typeface="+mn-lt"/>
              </a:rPr>
              <a:t>Considering the January 2021 GameStop stock, which was extracted independently from the primary stock market data.</a:t>
            </a:r>
          </a:p>
        </p:txBody>
      </p:sp>
    </p:spTree>
    <p:extLst>
      <p:ext uri="{BB962C8B-B14F-4D97-AF65-F5344CB8AC3E}">
        <p14:creationId xmlns:p14="http://schemas.microsoft.com/office/powerpoint/2010/main" val="3943382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7" name="Rectangle 86">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a:xfrm>
            <a:off x="525718" y="775403"/>
            <a:ext cx="5374902" cy="1835608"/>
          </a:xfrm>
        </p:spPr>
        <p:txBody>
          <a:bodyPr vert="horz" lIns="91440" tIns="45720" rIns="91440" bIns="45720" rtlCol="0" anchor="t">
            <a:normAutofit/>
          </a:bodyPr>
          <a:lstStyle/>
          <a:p>
            <a:r>
              <a:rPr lang="en-US"/>
              <a:t>Results</a:t>
            </a:r>
          </a:p>
        </p:txBody>
      </p:sp>
      <p:grpSp>
        <p:nvGrpSpPr>
          <p:cNvPr id="89" name="Graphic 78">
            <a:extLst>
              <a:ext uri="{FF2B5EF4-FFF2-40B4-BE49-F238E27FC236}">
                <a16:creationId xmlns:a16="http://schemas.microsoft.com/office/drawing/2014/main" id="{2EDC2578-BDB0-4118-975D-CFCE02823D4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34840" y="776110"/>
            <a:ext cx="972241" cy="45718"/>
            <a:chOff x="4886325" y="3371754"/>
            <a:chExt cx="2418492" cy="113728"/>
          </a:xfrm>
          <a:solidFill>
            <a:schemeClr val="accent1"/>
          </a:solidFill>
        </p:grpSpPr>
        <p:sp>
          <p:nvSpPr>
            <p:cNvPr id="90" name="Graphic 78">
              <a:extLst>
                <a:ext uri="{FF2B5EF4-FFF2-40B4-BE49-F238E27FC236}">
                  <a16:creationId xmlns:a16="http://schemas.microsoft.com/office/drawing/2014/main" id="{FB6536F0-4A9C-46C9-96E9-22CBB33E6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1" name="Graphic 78">
              <a:extLst>
                <a:ext uri="{FF2B5EF4-FFF2-40B4-BE49-F238E27FC236}">
                  <a16:creationId xmlns:a16="http://schemas.microsoft.com/office/drawing/2014/main" id="{DFD6A33A-F889-42D7-ADC2-DD9B88DF060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92" name="Graphic 78">
                <a:extLst>
                  <a:ext uri="{FF2B5EF4-FFF2-40B4-BE49-F238E27FC236}">
                    <a16:creationId xmlns:a16="http://schemas.microsoft.com/office/drawing/2014/main" id="{C375AFD7-9E86-4D19-B86E-C936D33B0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93" name="Graphic 78">
                <a:extLst>
                  <a:ext uri="{FF2B5EF4-FFF2-40B4-BE49-F238E27FC236}">
                    <a16:creationId xmlns:a16="http://schemas.microsoft.com/office/drawing/2014/main" id="{4102C78E-31A2-4DB3-8790-415EB0B48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94" name="Graphic 78">
                <a:extLst>
                  <a:ext uri="{FF2B5EF4-FFF2-40B4-BE49-F238E27FC236}">
                    <a16:creationId xmlns:a16="http://schemas.microsoft.com/office/drawing/2014/main" id="{4F3E144D-8167-438A-B67F-50F5D9C0C3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95" name="Graphic 78">
                <a:extLst>
                  <a:ext uri="{FF2B5EF4-FFF2-40B4-BE49-F238E27FC236}">
                    <a16:creationId xmlns:a16="http://schemas.microsoft.com/office/drawing/2014/main" id="{4BE2135F-02C1-449F-B195-232E9AFDD6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4" name="Content Placeholder 83">
            <a:extLst>
              <a:ext uri="{FF2B5EF4-FFF2-40B4-BE49-F238E27FC236}">
                <a16:creationId xmlns:a16="http://schemas.microsoft.com/office/drawing/2014/main" id="{F5EB9C2C-D377-0C8B-569F-2C37091C4487}"/>
              </a:ext>
            </a:extLst>
          </p:cNvPr>
          <p:cNvSpPr>
            <a:spLocks noGrp="1"/>
          </p:cNvSpPr>
          <p:nvPr>
            <p:ph idx="1"/>
          </p:nvPr>
        </p:nvSpPr>
        <p:spPr>
          <a:xfrm>
            <a:off x="6234840" y="1114691"/>
            <a:ext cx="5401232" cy="1492491"/>
          </a:xfrm>
        </p:spPr>
        <p:txBody>
          <a:bodyPr>
            <a:normAutofit/>
          </a:bodyPr>
          <a:lstStyle/>
          <a:p>
            <a:endParaRPr lang="en-US"/>
          </a:p>
        </p:txBody>
      </p:sp>
      <p:pic>
        <p:nvPicPr>
          <p:cNvPr id="4" name="Content Placeholder 3" descr="A screenshot of a computer program&#10;&#10;Description automatically generated">
            <a:extLst>
              <a:ext uri="{FF2B5EF4-FFF2-40B4-BE49-F238E27FC236}">
                <a16:creationId xmlns:a16="http://schemas.microsoft.com/office/drawing/2014/main" id="{17FCC2A2-3CA9-4F20-E03B-4DD34B521564}"/>
              </a:ext>
            </a:extLst>
          </p:cNvPr>
          <p:cNvPicPr>
            <a:picLocks noChangeAspect="1"/>
          </p:cNvPicPr>
          <p:nvPr/>
        </p:nvPicPr>
        <p:blipFill rotWithShape="1">
          <a:blip r:embed="rId2"/>
          <a:srcRect l="-87" r="7268" b="5098"/>
          <a:stretch/>
        </p:blipFill>
        <p:spPr>
          <a:xfrm>
            <a:off x="506284" y="2981052"/>
            <a:ext cx="5407431" cy="3109939"/>
          </a:xfrm>
          <a:prstGeom prst="rect">
            <a:avLst/>
          </a:prstGeom>
        </p:spPr>
      </p:pic>
      <p:pic>
        <p:nvPicPr>
          <p:cNvPr id="5" name="Content Placeholder 4" descr="A screenshot of a computer&#10;&#10;Description automatically generated">
            <a:extLst>
              <a:ext uri="{FF2B5EF4-FFF2-40B4-BE49-F238E27FC236}">
                <a16:creationId xmlns:a16="http://schemas.microsoft.com/office/drawing/2014/main" id="{B97E048D-D749-B2CF-512E-1B3DC60212D0}"/>
              </a:ext>
            </a:extLst>
          </p:cNvPr>
          <p:cNvPicPr>
            <a:picLocks noChangeAspect="1"/>
          </p:cNvPicPr>
          <p:nvPr/>
        </p:nvPicPr>
        <p:blipFill rotWithShape="1">
          <a:blip r:embed="rId3"/>
          <a:srcRect r="7173" b="2"/>
          <a:stretch/>
        </p:blipFill>
        <p:spPr>
          <a:xfrm>
            <a:off x="6234840" y="2864042"/>
            <a:ext cx="5407431" cy="3276653"/>
          </a:xfrm>
          <a:prstGeom prst="rect">
            <a:avLst/>
          </a:prstGeom>
        </p:spPr>
      </p:pic>
      <p:sp>
        <p:nvSpPr>
          <p:cNvPr id="97" name="Freeform: Shape 96">
            <a:extLst>
              <a:ext uri="{FF2B5EF4-FFF2-40B4-BE49-F238E27FC236}">
                <a16:creationId xmlns:a16="http://schemas.microsoft.com/office/drawing/2014/main" id="{E1BEDD21-8CC9-4E04-B8CF-CE59786DF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52630" y="5840200"/>
            <a:ext cx="2152346" cy="1017799"/>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9" name="Group 98">
            <a:extLst>
              <a:ext uri="{FF2B5EF4-FFF2-40B4-BE49-F238E27FC236}">
                <a16:creationId xmlns:a16="http://schemas.microsoft.com/office/drawing/2014/main" id="{A6DA475A-533E-4A16-A83E-0171FFB6D8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10799575" y="5630406"/>
            <a:ext cx="886141" cy="802496"/>
            <a:chOff x="10948005" y="3272152"/>
            <a:chExt cx="868640" cy="786648"/>
          </a:xfrm>
          <a:solidFill>
            <a:schemeClr val="accent1"/>
          </a:solidFill>
        </p:grpSpPr>
        <p:sp>
          <p:nvSpPr>
            <p:cNvPr id="100" name="Freeform: Shape 99">
              <a:extLst>
                <a:ext uri="{FF2B5EF4-FFF2-40B4-BE49-F238E27FC236}">
                  <a16:creationId xmlns:a16="http://schemas.microsoft.com/office/drawing/2014/main" id="{9EB076CD-5E1A-4B4E-8434-EB36C96CD9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1" name="Freeform: Shape 100">
              <a:extLst>
                <a:ext uri="{FF2B5EF4-FFF2-40B4-BE49-F238E27FC236}">
                  <a16:creationId xmlns:a16="http://schemas.microsoft.com/office/drawing/2014/main" id="{F6EB8026-10C9-4869-9F11-AD4C064F9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2" name="Freeform: Shape 101">
              <a:extLst>
                <a:ext uri="{FF2B5EF4-FFF2-40B4-BE49-F238E27FC236}">
                  <a16:creationId xmlns:a16="http://schemas.microsoft.com/office/drawing/2014/main" id="{C49D45E4-020D-4F13-BA0F-A5307EA2A3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3" name="Graphic 12">
              <a:extLst>
                <a:ext uri="{FF2B5EF4-FFF2-40B4-BE49-F238E27FC236}">
                  <a16:creationId xmlns:a16="http://schemas.microsoft.com/office/drawing/2014/main" id="{9C88C3FA-F709-4D00-9E6D-882DB1E28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04" name="Graphic 15">
              <a:extLst>
                <a:ext uri="{FF2B5EF4-FFF2-40B4-BE49-F238E27FC236}">
                  <a16:creationId xmlns:a16="http://schemas.microsoft.com/office/drawing/2014/main" id="{7EDA809C-8B77-4778-9050-82BA49976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5" name="Graphic 15">
              <a:extLst>
                <a:ext uri="{FF2B5EF4-FFF2-40B4-BE49-F238E27FC236}">
                  <a16:creationId xmlns:a16="http://schemas.microsoft.com/office/drawing/2014/main" id="{592CBFFA-9E14-4482-8D59-A989BAD45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D801BD80-BE9E-4AFB-BEF4-435B40BD2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58455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p:txBody>
          <a:bodyPr/>
          <a:lstStyle/>
          <a:p>
            <a:r>
              <a:rPr lang="en-US"/>
              <a:t>Results</a:t>
            </a:r>
          </a:p>
        </p:txBody>
      </p:sp>
      <p:sp>
        <p:nvSpPr>
          <p:cNvPr id="3" name="Content Placeholder 2">
            <a:extLst>
              <a:ext uri="{FF2B5EF4-FFF2-40B4-BE49-F238E27FC236}">
                <a16:creationId xmlns:a16="http://schemas.microsoft.com/office/drawing/2014/main" id="{C9764DDA-FD1E-12CF-DE97-0CB78B93E0B4}"/>
              </a:ext>
            </a:extLst>
          </p:cNvPr>
          <p:cNvSpPr>
            <a:spLocks noGrp="1"/>
          </p:cNvSpPr>
          <p:nvPr>
            <p:ph idx="1"/>
          </p:nvPr>
        </p:nvSpPr>
        <p:spPr/>
        <p:txBody>
          <a:bodyPr vert="horz" lIns="91440" tIns="45720" rIns="91440" bIns="45720" rtlCol="0" anchor="t">
            <a:normAutofit/>
          </a:bodyPr>
          <a:lstStyle/>
          <a:p>
            <a:pPr marL="342900" indent="-342900">
              <a:buFont typeface="Wingdings" panose="020B0604020202020204" pitchFamily="34" charset="0"/>
              <a:buChar char="q"/>
            </a:pPr>
            <a:r>
              <a:rPr lang="en-US" b="1" dirty="0"/>
              <a:t>Data Processing</a:t>
            </a:r>
          </a:p>
          <a:p>
            <a:pPr marL="342900" indent="-342900">
              <a:buFont typeface="Arial" panose="020B0604020202020204" pitchFamily="34" charset="0"/>
              <a:buChar char="•"/>
            </a:pPr>
            <a:r>
              <a:rPr lang="en-US" dirty="0">
                <a:latin typeface="Arial"/>
                <a:ea typeface="+mn-lt"/>
                <a:cs typeface="+mn-lt"/>
              </a:rPr>
              <a:t>The data appears in a CSV format with parameters like the date and the names of the stocks.</a:t>
            </a:r>
            <a:endParaRPr lang="en-US" dirty="0">
              <a:latin typeface="Arial"/>
              <a:cs typeface="Arial"/>
            </a:endParaRPr>
          </a:p>
          <a:p>
            <a:pPr marL="342900" indent="-342900">
              <a:buFont typeface="Arial" panose="020B0604020202020204" pitchFamily="34" charset="0"/>
              <a:buChar char="•"/>
            </a:pPr>
            <a:r>
              <a:rPr lang="en-US" dirty="0">
                <a:latin typeface="Arial"/>
                <a:cs typeface="Arial"/>
              </a:rPr>
              <a:t>Similarly, we have taken extracted the data of the posts of </a:t>
            </a:r>
            <a:r>
              <a:rPr lang="en-US" dirty="0" err="1">
                <a:latin typeface="Arial"/>
                <a:cs typeface="Arial"/>
              </a:rPr>
              <a:t>wallstreetbets</a:t>
            </a:r>
            <a:r>
              <a:rPr lang="en-US" dirty="0">
                <a:latin typeface="Arial"/>
                <a:cs typeface="Arial"/>
              </a:rPr>
              <a:t> and stock data of each ticker for the timeline of GME which is 2021-Jan.</a:t>
            </a:r>
          </a:p>
          <a:p>
            <a:pPr marL="342900" indent="-342900">
              <a:buFont typeface="Arial" panose="020B0604020202020204" pitchFamily="34" charset="0"/>
              <a:buChar char="•"/>
            </a:pPr>
            <a:r>
              <a:rPr lang="en-US" dirty="0">
                <a:latin typeface="Arial"/>
                <a:cs typeface="Arial"/>
              </a:rPr>
              <a:t>Used Pandas to generate the data required to timeline</a:t>
            </a:r>
          </a:p>
          <a:p>
            <a:pPr marL="342900" indent="-342900">
              <a:buFont typeface="Arial" panose="020B0604020202020204" pitchFamily="34" charset="0"/>
              <a:buChar char="•"/>
            </a:pPr>
            <a:endParaRPr lang="en-US" dirty="0">
              <a:latin typeface="Arial"/>
              <a:cs typeface="Arial"/>
            </a:endParaRPr>
          </a:p>
        </p:txBody>
      </p:sp>
    </p:spTree>
    <p:extLst>
      <p:ext uri="{BB962C8B-B14F-4D97-AF65-F5344CB8AC3E}">
        <p14:creationId xmlns:p14="http://schemas.microsoft.com/office/powerpoint/2010/main" val="761462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20097-E928-56D0-A9EB-C26B57111C90}"/>
              </a:ext>
            </a:extLst>
          </p:cNvPr>
          <p:cNvSpPr>
            <a:spLocks noGrp="1"/>
          </p:cNvSpPr>
          <p:nvPr>
            <p:ph type="title"/>
          </p:nvPr>
        </p:nvSpPr>
        <p:spPr/>
        <p:txBody>
          <a:bodyPr/>
          <a:lstStyle/>
          <a:p>
            <a:r>
              <a:rPr lang="en-US"/>
              <a:t>Results</a:t>
            </a:r>
          </a:p>
        </p:txBody>
      </p:sp>
      <p:pic>
        <p:nvPicPr>
          <p:cNvPr id="5" name="Picture 4">
            <a:extLst>
              <a:ext uri="{FF2B5EF4-FFF2-40B4-BE49-F238E27FC236}">
                <a16:creationId xmlns:a16="http://schemas.microsoft.com/office/drawing/2014/main" id="{8F53AA9A-672D-9A25-C155-63EAFBCB9292}"/>
              </a:ext>
            </a:extLst>
          </p:cNvPr>
          <p:cNvPicPr>
            <a:picLocks noChangeAspect="1"/>
          </p:cNvPicPr>
          <p:nvPr/>
        </p:nvPicPr>
        <p:blipFill rotWithShape="1">
          <a:blip r:embed="rId2"/>
          <a:srcRect t="1798" b="1798"/>
          <a:stretch/>
        </p:blipFill>
        <p:spPr>
          <a:xfrm>
            <a:off x="6762084" y="915199"/>
            <a:ext cx="5429921" cy="2944473"/>
          </a:xfrm>
          <a:prstGeom prst="rect">
            <a:avLst/>
          </a:prstGeom>
        </p:spPr>
      </p:pic>
      <p:pic>
        <p:nvPicPr>
          <p:cNvPr id="7" name="Content Placeholder 6" descr="A screenshot of a computer screen&#10;&#10;Description automatically generated">
            <a:extLst>
              <a:ext uri="{FF2B5EF4-FFF2-40B4-BE49-F238E27FC236}">
                <a16:creationId xmlns:a16="http://schemas.microsoft.com/office/drawing/2014/main" id="{8E3BD218-2D82-32A5-AE56-683D5ACE634B}"/>
              </a:ext>
            </a:extLst>
          </p:cNvPr>
          <p:cNvPicPr>
            <a:picLocks noGrp="1" noChangeAspect="1"/>
          </p:cNvPicPr>
          <p:nvPr>
            <p:ph idx="1"/>
          </p:nvPr>
        </p:nvPicPr>
        <p:blipFill>
          <a:blip r:embed="rId3"/>
          <a:stretch>
            <a:fillRect/>
          </a:stretch>
        </p:blipFill>
        <p:spPr>
          <a:xfrm>
            <a:off x="446061" y="3233619"/>
            <a:ext cx="6096000" cy="3429000"/>
          </a:xfrm>
        </p:spPr>
      </p:pic>
    </p:spTree>
    <p:extLst>
      <p:ext uri="{BB962C8B-B14F-4D97-AF65-F5344CB8AC3E}">
        <p14:creationId xmlns:p14="http://schemas.microsoft.com/office/powerpoint/2010/main" val="4255667342"/>
      </p:ext>
    </p:extLst>
  </p:cSld>
  <p:clrMapOvr>
    <a:masterClrMapping/>
  </p:clrMapOvr>
</p:sld>
</file>

<file path=ppt/theme/theme1.xml><?xml version="1.0" encoding="utf-8"?>
<a:theme xmlns:a="http://schemas.openxmlformats.org/drawingml/2006/main" name="RocaVTI">
  <a:themeElements>
    <a:clrScheme name="Custom 101">
      <a:dk1>
        <a:sysClr val="windowText" lastClr="000000"/>
      </a:dk1>
      <a:lt1>
        <a:sysClr val="window" lastClr="FFFFFF"/>
      </a:lt1>
      <a:dk2>
        <a:srgbClr val="463443"/>
      </a:dk2>
      <a:lt2>
        <a:srgbClr val="F3F0E9"/>
      </a:lt2>
      <a:accent1>
        <a:srgbClr val="D45E5E"/>
      </a:accent1>
      <a:accent2>
        <a:srgbClr val="D49D8C"/>
      </a:accent2>
      <a:accent3>
        <a:srgbClr val="BF873A"/>
      </a:accent3>
      <a:accent4>
        <a:srgbClr val="C05050"/>
      </a:accent4>
      <a:accent5>
        <a:srgbClr val="A89F68"/>
      </a:accent5>
      <a:accent6>
        <a:srgbClr val="8F6B8A"/>
      </a:accent6>
      <a:hlink>
        <a:srgbClr val="D75681"/>
      </a:hlink>
      <a:folHlink>
        <a:srgbClr val="6C9D92"/>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docProps/app.xml><?xml version="1.0" encoding="utf-8"?>
<Properties xmlns="http://schemas.openxmlformats.org/officeDocument/2006/extended-properties" xmlns:vt="http://schemas.openxmlformats.org/officeDocument/2006/docPropsVTypes">
  <Template>office theme</Template>
  <TotalTime>65</TotalTime>
  <Words>1064</Words>
  <Application>Microsoft Office PowerPoint</Application>
  <PresentationFormat>Widescreen</PresentationFormat>
  <Paragraphs>90</Paragraphs>
  <Slides>24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Avenir Next LT Pro</vt:lpstr>
      <vt:lpstr>Avenir Next LT Pro Light</vt:lpstr>
      <vt:lpstr>Georgia Pro Semibold</vt:lpstr>
      <vt:lpstr>Segoe UI</vt:lpstr>
      <vt:lpstr>Wingdings</vt:lpstr>
      <vt:lpstr>Wingdings,Sans-Serif</vt:lpstr>
      <vt:lpstr>RocaVTI</vt:lpstr>
      <vt:lpstr>Analyzing the Effect of Reddit Discussions on Stock Performance</vt:lpstr>
      <vt:lpstr>Problem Definition</vt:lpstr>
      <vt:lpstr>Data Description</vt:lpstr>
      <vt:lpstr>Data Description</vt:lpstr>
      <vt:lpstr>Data Description</vt:lpstr>
      <vt:lpstr>Final Results</vt:lpstr>
      <vt:lpstr>Results</vt:lpstr>
      <vt:lpstr>Results</vt:lpstr>
      <vt:lpstr>Results</vt:lpstr>
      <vt:lpstr>Results</vt:lpstr>
      <vt:lpstr>Results</vt:lpstr>
      <vt:lpstr>Results</vt:lpstr>
      <vt:lpstr>Results</vt:lpstr>
      <vt:lpstr>Results</vt:lpstr>
      <vt:lpstr>Results</vt:lpstr>
      <vt:lpstr>Results</vt:lpstr>
      <vt:lpstr>Results</vt:lpstr>
      <vt:lpstr>Results</vt:lpstr>
      <vt:lpstr>Results</vt:lpstr>
      <vt:lpstr>Insights of the project</vt:lpstr>
      <vt:lpstr>Insights of the project</vt:lpstr>
      <vt:lpstr>conclusion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thanvi yadav sirla</cp:lastModifiedBy>
  <cp:revision>3</cp:revision>
  <dcterms:created xsi:type="dcterms:W3CDTF">2023-09-28T14:12:34Z</dcterms:created>
  <dcterms:modified xsi:type="dcterms:W3CDTF">2024-06-13T19:30:30Z</dcterms:modified>
</cp:coreProperties>
</file>

<file path=docProps/thumbnail.jpeg>
</file>